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33"/>
  </p:notesMasterIdLst>
  <p:sldIdLst>
    <p:sldId id="257" r:id="rId3"/>
    <p:sldId id="299" r:id="rId4"/>
    <p:sldId id="300" r:id="rId5"/>
    <p:sldId id="291" r:id="rId6"/>
    <p:sldId id="290" r:id="rId7"/>
    <p:sldId id="276" r:id="rId8"/>
    <p:sldId id="277" r:id="rId9"/>
    <p:sldId id="278" r:id="rId10"/>
    <p:sldId id="274" r:id="rId11"/>
    <p:sldId id="268" r:id="rId12"/>
    <p:sldId id="272" r:id="rId13"/>
    <p:sldId id="269" r:id="rId14"/>
    <p:sldId id="273" r:id="rId15"/>
    <p:sldId id="270" r:id="rId16"/>
    <p:sldId id="281" r:id="rId17"/>
    <p:sldId id="271" r:id="rId18"/>
    <p:sldId id="275" r:id="rId19"/>
    <p:sldId id="292" r:id="rId20"/>
    <p:sldId id="293" r:id="rId21"/>
    <p:sldId id="280" r:id="rId22"/>
    <p:sldId id="294" r:id="rId23"/>
    <p:sldId id="295" r:id="rId24"/>
    <p:sldId id="282" r:id="rId25"/>
    <p:sldId id="283" r:id="rId26"/>
    <p:sldId id="301" r:id="rId27"/>
    <p:sldId id="285" r:id="rId28"/>
    <p:sldId id="302" r:id="rId29"/>
    <p:sldId id="289" r:id="rId30"/>
    <p:sldId id="260" r:id="rId31"/>
    <p:sldId id="288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20E1A6-758F-47A0-BF59-B547EA73A9EF}">
  <a:tblStyle styleId="{2020E1A6-758F-47A0-BF59-B547EA73A9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94580"/>
  </p:normalViewPr>
  <p:slideViewPr>
    <p:cSldViewPr snapToGrid="0">
      <p:cViewPr varScale="1">
        <p:scale>
          <a:sx n="108" d="100"/>
          <a:sy n="108" d="100"/>
        </p:scale>
        <p:origin x="797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7E51A0-EBF7-4C80-8A91-C5FA5A346024}" type="doc">
      <dgm:prSet loTypeId="urn:microsoft.com/office/officeart/2005/8/layout/funnel1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E40A0A-B771-47CF-9CFF-8A650F604EDC}">
      <dgm:prSet phldrT="[Text]" custT="1"/>
      <dgm:spPr>
        <a:solidFill>
          <a:schemeClr val="dk1"/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How</a:t>
          </a:r>
          <a:r>
            <a:rPr lang="en-US" sz="1600" dirty="0"/>
            <a:t>?</a:t>
          </a:r>
        </a:p>
      </dgm:t>
    </dgm:pt>
    <dgm:pt modelId="{5C5AEBB5-B020-4136-AC7E-668737485F4C}" type="parTrans" cxnId="{C58D4C2E-820C-4922-A33E-6095FCD3A135}">
      <dgm:prSet/>
      <dgm:spPr/>
      <dgm:t>
        <a:bodyPr/>
        <a:lstStyle/>
        <a:p>
          <a:endParaRPr lang="en-US"/>
        </a:p>
      </dgm:t>
    </dgm:pt>
    <dgm:pt modelId="{F9235DD0-3062-4C22-BDCB-78055790ED6F}" type="sibTrans" cxnId="{C58D4C2E-820C-4922-A33E-6095FCD3A135}">
      <dgm:prSet/>
      <dgm:spPr/>
      <dgm:t>
        <a:bodyPr/>
        <a:lstStyle/>
        <a:p>
          <a:endParaRPr lang="en-US"/>
        </a:p>
      </dgm:t>
    </dgm:pt>
    <dgm:pt modelId="{46525E58-F558-4498-A9B7-7FC0A4B9B90B}">
      <dgm:prSet phldrT="[Text]"/>
      <dgm:spPr>
        <a:solidFill>
          <a:schemeClr val="dk1"/>
        </a:solidFill>
      </dgm:spPr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Where?</a:t>
          </a:r>
        </a:p>
      </dgm:t>
    </dgm:pt>
    <dgm:pt modelId="{36411712-3ED0-4387-AF58-78EBC388A4C1}" type="parTrans" cxnId="{777E50B6-46EA-450E-8FBA-B627F3A1A7CD}">
      <dgm:prSet/>
      <dgm:spPr/>
      <dgm:t>
        <a:bodyPr/>
        <a:lstStyle/>
        <a:p>
          <a:endParaRPr lang="en-US"/>
        </a:p>
      </dgm:t>
    </dgm:pt>
    <dgm:pt modelId="{E67DB29E-C82A-4568-8637-6971909DC270}" type="sibTrans" cxnId="{777E50B6-46EA-450E-8FBA-B627F3A1A7CD}">
      <dgm:prSet/>
      <dgm:spPr/>
      <dgm:t>
        <a:bodyPr/>
        <a:lstStyle/>
        <a:p>
          <a:endParaRPr lang="en-US"/>
        </a:p>
      </dgm:t>
    </dgm:pt>
    <dgm:pt modelId="{5A0620D2-80E7-4C5E-AD6D-EF9BC0A82B6C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Who?</a:t>
          </a:r>
        </a:p>
      </dgm:t>
    </dgm:pt>
    <dgm:pt modelId="{C30DE695-EF50-424F-AA09-58CEAC36B6E7}" type="parTrans" cxnId="{DAEBC4D3-44A3-46EC-9CC8-22488B0BF974}">
      <dgm:prSet/>
      <dgm:spPr/>
      <dgm:t>
        <a:bodyPr/>
        <a:lstStyle/>
        <a:p>
          <a:endParaRPr lang="en-US"/>
        </a:p>
      </dgm:t>
    </dgm:pt>
    <dgm:pt modelId="{494BA0D3-5F59-4C88-A50D-0C3221C48CAC}" type="sibTrans" cxnId="{DAEBC4D3-44A3-46EC-9CC8-22488B0BF974}">
      <dgm:prSet/>
      <dgm:spPr/>
      <dgm:t>
        <a:bodyPr/>
        <a:lstStyle/>
        <a:p>
          <a:endParaRPr lang="en-US"/>
        </a:p>
      </dgm:t>
    </dgm:pt>
    <dgm:pt modelId="{EBD3540D-1783-4789-9819-E3CD9F959341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  Solution</a:t>
          </a:r>
        </a:p>
      </dgm:t>
    </dgm:pt>
    <dgm:pt modelId="{F0F91366-0079-45A2-A4B5-1BF2A0F7697A}" type="parTrans" cxnId="{68DDACB5-B775-45FF-B739-F99E16E68222}">
      <dgm:prSet/>
      <dgm:spPr/>
      <dgm:t>
        <a:bodyPr/>
        <a:lstStyle/>
        <a:p>
          <a:endParaRPr lang="en-US"/>
        </a:p>
      </dgm:t>
    </dgm:pt>
    <dgm:pt modelId="{5DFEE9E3-F8FE-40D3-BB4D-1ACF737A3559}" type="sibTrans" cxnId="{68DDACB5-B775-45FF-B739-F99E16E68222}">
      <dgm:prSet/>
      <dgm:spPr/>
      <dgm:t>
        <a:bodyPr/>
        <a:lstStyle/>
        <a:p>
          <a:endParaRPr lang="en-US"/>
        </a:p>
      </dgm:t>
    </dgm:pt>
    <dgm:pt modelId="{BC82AA59-DED9-402E-8B5E-56D7CCFCDA11}" type="pres">
      <dgm:prSet presAssocID="{227E51A0-EBF7-4C80-8A91-C5FA5A346024}" presName="Name0" presStyleCnt="0">
        <dgm:presLayoutVars>
          <dgm:chMax val="4"/>
          <dgm:resizeHandles val="exact"/>
        </dgm:presLayoutVars>
      </dgm:prSet>
      <dgm:spPr/>
    </dgm:pt>
    <dgm:pt modelId="{F252FFC1-DA6B-476F-A718-E214646EAC06}" type="pres">
      <dgm:prSet presAssocID="{227E51A0-EBF7-4C80-8A91-C5FA5A346024}" presName="ellipse" presStyleLbl="trBgShp" presStyleIdx="0" presStyleCnt="1"/>
      <dgm:spPr/>
    </dgm:pt>
    <dgm:pt modelId="{251B6F03-715E-453D-B74D-729B03C9A265}" type="pres">
      <dgm:prSet presAssocID="{227E51A0-EBF7-4C80-8A91-C5FA5A346024}" presName="arrow1" presStyleLbl="fgShp" presStyleIdx="0" presStyleCnt="1" custLinFactNeighborX="2241"/>
      <dgm:spPr/>
    </dgm:pt>
    <dgm:pt modelId="{FB32D8F4-B984-4658-92AC-E023A628B39C}" type="pres">
      <dgm:prSet presAssocID="{227E51A0-EBF7-4C80-8A91-C5FA5A346024}" presName="rectangle" presStyleLbl="revTx" presStyleIdx="0" presStyleCnt="1">
        <dgm:presLayoutVars>
          <dgm:bulletEnabled val="1"/>
        </dgm:presLayoutVars>
      </dgm:prSet>
      <dgm:spPr/>
    </dgm:pt>
    <dgm:pt modelId="{5C5E5AEF-F36E-44B9-85BA-0D38C9812E0A}" type="pres">
      <dgm:prSet presAssocID="{46525E58-F558-4498-A9B7-7FC0A4B9B90B}" presName="item1" presStyleLbl="node1" presStyleIdx="0" presStyleCnt="3">
        <dgm:presLayoutVars>
          <dgm:bulletEnabled val="1"/>
        </dgm:presLayoutVars>
      </dgm:prSet>
      <dgm:spPr/>
    </dgm:pt>
    <dgm:pt modelId="{8F2C4550-CAB4-47F7-8D90-B02BA97A2212}" type="pres">
      <dgm:prSet presAssocID="{5A0620D2-80E7-4C5E-AD6D-EF9BC0A82B6C}" presName="item2" presStyleLbl="node1" presStyleIdx="1" presStyleCnt="3" custLinFactNeighborX="6678" custLinFactNeighborY="-11130">
        <dgm:presLayoutVars>
          <dgm:bulletEnabled val="1"/>
        </dgm:presLayoutVars>
      </dgm:prSet>
      <dgm:spPr/>
    </dgm:pt>
    <dgm:pt modelId="{DA93D25C-404B-4D0B-B8EB-05A85BE68CD9}" type="pres">
      <dgm:prSet presAssocID="{EBD3540D-1783-4789-9819-E3CD9F959341}" presName="item3" presStyleLbl="node1" presStyleIdx="2" presStyleCnt="3" custLinFactNeighborX="11130" custLinFactNeighborY="-13356">
        <dgm:presLayoutVars>
          <dgm:bulletEnabled val="1"/>
        </dgm:presLayoutVars>
      </dgm:prSet>
      <dgm:spPr/>
    </dgm:pt>
    <dgm:pt modelId="{B7579909-EA15-422A-BC99-FB0513BCE564}" type="pres">
      <dgm:prSet presAssocID="{227E51A0-EBF7-4C80-8A91-C5FA5A346024}" presName="funnel" presStyleLbl="trAlignAcc1" presStyleIdx="0" presStyleCnt="1"/>
      <dgm:spPr/>
    </dgm:pt>
  </dgm:ptLst>
  <dgm:cxnLst>
    <dgm:cxn modelId="{C58D4C2E-820C-4922-A33E-6095FCD3A135}" srcId="{227E51A0-EBF7-4C80-8A91-C5FA5A346024}" destId="{EFE40A0A-B771-47CF-9CFF-8A650F604EDC}" srcOrd="0" destOrd="0" parTransId="{5C5AEBB5-B020-4136-AC7E-668737485F4C}" sibTransId="{F9235DD0-3062-4C22-BDCB-78055790ED6F}"/>
    <dgm:cxn modelId="{4277C346-221F-47DF-AD78-8EFCBEB448E9}" type="presOf" srcId="{EFE40A0A-B771-47CF-9CFF-8A650F604EDC}" destId="{DA93D25C-404B-4D0B-B8EB-05A85BE68CD9}" srcOrd="0" destOrd="0" presId="urn:microsoft.com/office/officeart/2005/8/layout/funnel1"/>
    <dgm:cxn modelId="{09FCE890-29FF-4EDC-A3BA-DE48091F3572}" type="presOf" srcId="{EBD3540D-1783-4789-9819-E3CD9F959341}" destId="{FB32D8F4-B984-4658-92AC-E023A628B39C}" srcOrd="0" destOrd="0" presId="urn:microsoft.com/office/officeart/2005/8/layout/funnel1"/>
    <dgm:cxn modelId="{75853691-57A1-4271-830F-B0B198A39869}" type="presOf" srcId="{227E51A0-EBF7-4C80-8A91-C5FA5A346024}" destId="{BC82AA59-DED9-402E-8B5E-56D7CCFCDA11}" srcOrd="0" destOrd="0" presId="urn:microsoft.com/office/officeart/2005/8/layout/funnel1"/>
    <dgm:cxn modelId="{68DDACB5-B775-45FF-B739-F99E16E68222}" srcId="{227E51A0-EBF7-4C80-8A91-C5FA5A346024}" destId="{EBD3540D-1783-4789-9819-E3CD9F959341}" srcOrd="3" destOrd="0" parTransId="{F0F91366-0079-45A2-A4B5-1BF2A0F7697A}" sibTransId="{5DFEE9E3-F8FE-40D3-BB4D-1ACF737A3559}"/>
    <dgm:cxn modelId="{777E50B6-46EA-450E-8FBA-B627F3A1A7CD}" srcId="{227E51A0-EBF7-4C80-8A91-C5FA5A346024}" destId="{46525E58-F558-4498-A9B7-7FC0A4B9B90B}" srcOrd="1" destOrd="0" parTransId="{36411712-3ED0-4387-AF58-78EBC388A4C1}" sibTransId="{E67DB29E-C82A-4568-8637-6971909DC270}"/>
    <dgm:cxn modelId="{2F92BAC5-57E8-4701-B043-D34C8DC98ACB}" type="presOf" srcId="{5A0620D2-80E7-4C5E-AD6D-EF9BC0A82B6C}" destId="{5C5E5AEF-F36E-44B9-85BA-0D38C9812E0A}" srcOrd="0" destOrd="0" presId="urn:microsoft.com/office/officeart/2005/8/layout/funnel1"/>
    <dgm:cxn modelId="{9B9367CA-992D-42B9-8F2B-6AF366E2C5B9}" type="presOf" srcId="{46525E58-F558-4498-A9B7-7FC0A4B9B90B}" destId="{8F2C4550-CAB4-47F7-8D90-B02BA97A2212}" srcOrd="0" destOrd="0" presId="urn:microsoft.com/office/officeart/2005/8/layout/funnel1"/>
    <dgm:cxn modelId="{DAEBC4D3-44A3-46EC-9CC8-22488B0BF974}" srcId="{227E51A0-EBF7-4C80-8A91-C5FA5A346024}" destId="{5A0620D2-80E7-4C5E-AD6D-EF9BC0A82B6C}" srcOrd="2" destOrd="0" parTransId="{C30DE695-EF50-424F-AA09-58CEAC36B6E7}" sibTransId="{494BA0D3-5F59-4C88-A50D-0C3221C48CAC}"/>
    <dgm:cxn modelId="{D6E2D9D5-9923-4BB7-A4B6-760727A8D880}" type="presParOf" srcId="{BC82AA59-DED9-402E-8B5E-56D7CCFCDA11}" destId="{F252FFC1-DA6B-476F-A718-E214646EAC06}" srcOrd="0" destOrd="0" presId="urn:microsoft.com/office/officeart/2005/8/layout/funnel1"/>
    <dgm:cxn modelId="{42A870DA-8757-4F01-92C8-EE69BF6F1458}" type="presParOf" srcId="{BC82AA59-DED9-402E-8B5E-56D7CCFCDA11}" destId="{251B6F03-715E-453D-B74D-729B03C9A265}" srcOrd="1" destOrd="0" presId="urn:microsoft.com/office/officeart/2005/8/layout/funnel1"/>
    <dgm:cxn modelId="{C44C6A64-8444-481D-895B-01403CB4008D}" type="presParOf" srcId="{BC82AA59-DED9-402E-8B5E-56D7CCFCDA11}" destId="{FB32D8F4-B984-4658-92AC-E023A628B39C}" srcOrd="2" destOrd="0" presId="urn:microsoft.com/office/officeart/2005/8/layout/funnel1"/>
    <dgm:cxn modelId="{EF76D0B7-BF2C-4EE0-A629-64D7F8DB42D5}" type="presParOf" srcId="{BC82AA59-DED9-402E-8B5E-56D7CCFCDA11}" destId="{5C5E5AEF-F36E-44B9-85BA-0D38C9812E0A}" srcOrd="3" destOrd="0" presId="urn:microsoft.com/office/officeart/2005/8/layout/funnel1"/>
    <dgm:cxn modelId="{43B19EDD-A793-436E-A5E0-001A8AD3F108}" type="presParOf" srcId="{BC82AA59-DED9-402E-8B5E-56D7CCFCDA11}" destId="{8F2C4550-CAB4-47F7-8D90-B02BA97A2212}" srcOrd="4" destOrd="0" presId="urn:microsoft.com/office/officeart/2005/8/layout/funnel1"/>
    <dgm:cxn modelId="{62DDEB99-0C39-451B-9D25-C46421E41D79}" type="presParOf" srcId="{BC82AA59-DED9-402E-8B5E-56D7CCFCDA11}" destId="{DA93D25C-404B-4D0B-B8EB-05A85BE68CD9}" srcOrd="5" destOrd="0" presId="urn:microsoft.com/office/officeart/2005/8/layout/funnel1"/>
    <dgm:cxn modelId="{F7F65D2E-4C2A-4182-841F-84FE0538D583}" type="presParOf" srcId="{BC82AA59-DED9-402E-8B5E-56D7CCFCDA11}" destId="{B7579909-EA15-422A-BC99-FB0513BCE56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D4BA7C-BC4F-4977-9DB4-9C3162767CEA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B111226-37A2-43A6-B0B8-16CA877A617B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rgbClr val="FFFFFF"/>
              </a:solidFill>
              <a:latin typeface="Garamond" panose="02020404030301010803" pitchFamily="18" charset="0"/>
              <a:ea typeface="+mn-ea"/>
              <a:cs typeface="+mn-cs"/>
            </a:rPr>
            <a:t>Digital Index</a:t>
          </a:r>
        </a:p>
      </dgm:t>
    </dgm:pt>
    <dgm:pt modelId="{049F91B4-D092-45B5-B871-0DB7AB63DE15}" type="parTrans" cxnId="{42C5565A-9B2F-4259-9647-7DE309450B33}">
      <dgm:prSet/>
      <dgm:spPr/>
      <dgm:t>
        <a:bodyPr/>
        <a:lstStyle/>
        <a:p>
          <a:endParaRPr lang="en-IN"/>
        </a:p>
      </dgm:t>
    </dgm:pt>
    <dgm:pt modelId="{11F36D69-D94D-4F40-9EFF-B3F78D123474}" type="sibTrans" cxnId="{42C5565A-9B2F-4259-9647-7DE309450B33}">
      <dgm:prSet/>
      <dgm:spPr/>
      <dgm:t>
        <a:bodyPr/>
        <a:lstStyle/>
        <a:p>
          <a:endParaRPr lang="en-IN"/>
        </a:p>
      </dgm:t>
    </dgm:pt>
    <dgm:pt modelId="{E19F70F9-7F7C-49BC-B297-28723C6F0FB2}">
      <dgm:prSet phldrT="[Text]" custT="1"/>
      <dgm:spPr/>
      <dgm:t>
        <a:bodyPr/>
        <a:lstStyle/>
        <a:p>
          <a:r>
            <a:rPr lang="en-IN" sz="1600" dirty="0">
              <a:latin typeface="Garamond" panose="02020404030301010803" pitchFamily="18" charset="0"/>
            </a:rPr>
            <a:t>ATM Score</a:t>
          </a:r>
        </a:p>
      </dgm:t>
    </dgm:pt>
    <dgm:pt modelId="{1A00A0DF-3B73-4B75-8365-E29627D623E9}" type="parTrans" cxnId="{9D56C838-7780-4266-8B8C-9F033A9671CD}">
      <dgm:prSet/>
      <dgm:spPr/>
      <dgm:t>
        <a:bodyPr/>
        <a:lstStyle/>
        <a:p>
          <a:endParaRPr lang="en-IN"/>
        </a:p>
      </dgm:t>
    </dgm:pt>
    <dgm:pt modelId="{EFF91C65-95ED-4D29-A785-A169460E0319}" type="sibTrans" cxnId="{9D56C838-7780-4266-8B8C-9F033A9671CD}">
      <dgm:prSet/>
      <dgm:spPr/>
      <dgm:t>
        <a:bodyPr/>
        <a:lstStyle/>
        <a:p>
          <a:endParaRPr lang="en-IN"/>
        </a:p>
      </dgm:t>
    </dgm:pt>
    <dgm:pt modelId="{16ABC387-444E-4A64-96A8-C37E5EA314C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FFFF"/>
              </a:solidFill>
              <a:latin typeface="Garamond" panose="02020404030301010803" pitchFamily="18" charset="0"/>
              <a:ea typeface="+mn-ea"/>
              <a:cs typeface="+mn-cs"/>
            </a:rPr>
            <a:t>Literacy Score</a:t>
          </a:r>
        </a:p>
      </dgm:t>
    </dgm:pt>
    <dgm:pt modelId="{61AE14EE-982D-47BD-8793-2575ADA47754}" type="parTrans" cxnId="{5A49C00F-A0A9-414B-8D3B-C80D1E974AB7}">
      <dgm:prSet/>
      <dgm:spPr/>
      <dgm:t>
        <a:bodyPr/>
        <a:lstStyle/>
        <a:p>
          <a:endParaRPr lang="en-IN"/>
        </a:p>
      </dgm:t>
    </dgm:pt>
    <dgm:pt modelId="{0C7DB8DE-0A48-43AE-9C1E-1F65AB8074B4}" type="sibTrans" cxnId="{5A49C00F-A0A9-414B-8D3B-C80D1E974AB7}">
      <dgm:prSet/>
      <dgm:spPr/>
      <dgm:t>
        <a:bodyPr/>
        <a:lstStyle/>
        <a:p>
          <a:endParaRPr lang="en-IN"/>
        </a:p>
      </dgm:t>
    </dgm:pt>
    <dgm:pt modelId="{46946B42-1C88-474B-9FD4-80B579251864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FFFF"/>
              </a:solidFill>
              <a:latin typeface="Garamond" panose="02020404030301010803" pitchFamily="18" charset="0"/>
              <a:ea typeface="+mn-ea"/>
              <a:cs typeface="+mn-cs"/>
            </a:rPr>
            <a:t>Per Capita GDP Score</a:t>
          </a:r>
        </a:p>
      </dgm:t>
    </dgm:pt>
    <dgm:pt modelId="{265A4FEC-7367-4917-94BB-D9D33E6E2CC2}" type="parTrans" cxnId="{3B91A34D-A9D2-417E-B533-0177299B4E47}">
      <dgm:prSet/>
      <dgm:spPr/>
      <dgm:t>
        <a:bodyPr/>
        <a:lstStyle/>
        <a:p>
          <a:endParaRPr lang="en-IN"/>
        </a:p>
      </dgm:t>
    </dgm:pt>
    <dgm:pt modelId="{E31BFF79-0FDD-4F8A-BA43-F2212D6F4637}" type="sibTrans" cxnId="{3B91A34D-A9D2-417E-B533-0177299B4E47}">
      <dgm:prSet/>
      <dgm:spPr/>
      <dgm:t>
        <a:bodyPr/>
        <a:lstStyle/>
        <a:p>
          <a:endParaRPr lang="en-IN"/>
        </a:p>
      </dgm:t>
    </dgm:pt>
    <dgm:pt modelId="{EA00A296-6A3C-4A38-BBD2-58F8B0281B0F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FFFF"/>
              </a:solidFill>
              <a:latin typeface="Garamond" panose="02020404030301010803" pitchFamily="18" charset="0"/>
              <a:ea typeface="+mn-ea"/>
              <a:cs typeface="+mn-cs"/>
            </a:rPr>
            <a:t>Internet Score</a:t>
          </a:r>
        </a:p>
      </dgm:t>
    </dgm:pt>
    <dgm:pt modelId="{4E521610-C681-46E6-89B4-FA44C8E4410F}" type="parTrans" cxnId="{03621B2E-5057-46B5-A0EF-439849721E64}">
      <dgm:prSet/>
      <dgm:spPr/>
      <dgm:t>
        <a:bodyPr/>
        <a:lstStyle/>
        <a:p>
          <a:endParaRPr lang="en-IN"/>
        </a:p>
      </dgm:t>
    </dgm:pt>
    <dgm:pt modelId="{23BD00D1-3E45-48DA-AA99-E0EC6F0F2276}" type="sibTrans" cxnId="{03621B2E-5057-46B5-A0EF-439849721E64}">
      <dgm:prSet/>
      <dgm:spPr/>
      <dgm:t>
        <a:bodyPr/>
        <a:lstStyle/>
        <a:p>
          <a:endParaRPr lang="en-IN"/>
        </a:p>
      </dgm:t>
    </dgm:pt>
    <dgm:pt modelId="{DFCF7E56-96E3-4BF1-BD73-5AEFA4019D3B}">
      <dgm:prSet phldrT="[Text]" custT="1"/>
      <dgm:spPr/>
      <dgm:t>
        <a:bodyPr/>
        <a:lstStyle/>
        <a:p>
          <a:r>
            <a:rPr lang="en-IN" sz="1600" dirty="0">
              <a:latin typeface="Garamond" panose="02020404030301010803" pitchFamily="18" charset="0"/>
            </a:rPr>
            <a:t>Electricity Score</a:t>
          </a:r>
        </a:p>
      </dgm:t>
    </dgm:pt>
    <dgm:pt modelId="{7CD12F32-1821-4E03-8238-9233793C4D0D}" type="parTrans" cxnId="{3136B9BD-96B8-4CB8-A611-20FF0E8D6456}">
      <dgm:prSet/>
      <dgm:spPr/>
      <dgm:t>
        <a:bodyPr/>
        <a:lstStyle/>
        <a:p>
          <a:endParaRPr lang="en-IN"/>
        </a:p>
      </dgm:t>
    </dgm:pt>
    <dgm:pt modelId="{30EDC951-88EC-4B13-BDE5-3FB283BB1BB3}" type="sibTrans" cxnId="{3136B9BD-96B8-4CB8-A611-20FF0E8D6456}">
      <dgm:prSet/>
      <dgm:spPr/>
      <dgm:t>
        <a:bodyPr/>
        <a:lstStyle/>
        <a:p>
          <a:endParaRPr lang="en-IN"/>
        </a:p>
      </dgm:t>
    </dgm:pt>
    <dgm:pt modelId="{3718F96E-7B7B-4FFE-8C08-E3D29A560AEB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FFFF"/>
              </a:solidFill>
              <a:latin typeface="Garamond" panose="02020404030301010803" pitchFamily="18" charset="0"/>
              <a:ea typeface="+mn-ea"/>
              <a:cs typeface="+mn-cs"/>
            </a:rPr>
            <a:t>Mobile Score</a:t>
          </a:r>
        </a:p>
      </dgm:t>
    </dgm:pt>
    <dgm:pt modelId="{389638A5-15ED-4FEB-9E16-DEEEF473AD85}" type="parTrans" cxnId="{5AFC2EBC-64BD-49A1-B7F9-22C776830729}">
      <dgm:prSet/>
      <dgm:spPr/>
      <dgm:t>
        <a:bodyPr/>
        <a:lstStyle/>
        <a:p>
          <a:endParaRPr lang="en-IN"/>
        </a:p>
      </dgm:t>
    </dgm:pt>
    <dgm:pt modelId="{6E6EF982-B567-4AC4-8A25-577009FA1AE8}" type="sibTrans" cxnId="{5AFC2EBC-64BD-49A1-B7F9-22C776830729}">
      <dgm:prSet/>
      <dgm:spPr/>
      <dgm:t>
        <a:bodyPr/>
        <a:lstStyle/>
        <a:p>
          <a:endParaRPr lang="en-IN"/>
        </a:p>
      </dgm:t>
    </dgm:pt>
    <dgm:pt modelId="{9B2E631E-20B1-4DF1-B4A9-D5B604B53327}" type="pres">
      <dgm:prSet presAssocID="{A5D4BA7C-BC4F-4977-9DB4-9C3162767CE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F0BCD29-1511-48F4-8864-4669F2229694}" type="pres">
      <dgm:prSet presAssocID="{EB111226-37A2-43A6-B0B8-16CA877A617B}" presName="centerShape" presStyleLbl="node0" presStyleIdx="0" presStyleCnt="1"/>
      <dgm:spPr/>
    </dgm:pt>
    <dgm:pt modelId="{6A8E30CE-86FC-4D35-B321-0EFD7C66E00B}" type="pres">
      <dgm:prSet presAssocID="{1A00A0DF-3B73-4B75-8365-E29627D623E9}" presName="Name9" presStyleLbl="parChTrans1D2" presStyleIdx="0" presStyleCnt="6"/>
      <dgm:spPr/>
    </dgm:pt>
    <dgm:pt modelId="{FE17645D-1A23-4117-8A0D-480479DA13D7}" type="pres">
      <dgm:prSet presAssocID="{1A00A0DF-3B73-4B75-8365-E29627D623E9}" presName="connTx" presStyleLbl="parChTrans1D2" presStyleIdx="0" presStyleCnt="6"/>
      <dgm:spPr/>
    </dgm:pt>
    <dgm:pt modelId="{AABCFC1D-D7AF-4D52-A8A7-4B50BD2AF3D5}" type="pres">
      <dgm:prSet presAssocID="{E19F70F9-7F7C-49BC-B297-28723C6F0FB2}" presName="node" presStyleLbl="node1" presStyleIdx="0" presStyleCnt="6">
        <dgm:presLayoutVars>
          <dgm:bulletEnabled val="1"/>
        </dgm:presLayoutVars>
      </dgm:prSet>
      <dgm:spPr/>
    </dgm:pt>
    <dgm:pt modelId="{5D5D4401-8D49-460E-988A-D9187D6F5C6C}" type="pres">
      <dgm:prSet presAssocID="{61AE14EE-982D-47BD-8793-2575ADA47754}" presName="Name9" presStyleLbl="parChTrans1D2" presStyleIdx="1" presStyleCnt="6"/>
      <dgm:spPr/>
    </dgm:pt>
    <dgm:pt modelId="{01CBDDBD-7247-42EE-AC03-AA0EBF7D3F95}" type="pres">
      <dgm:prSet presAssocID="{61AE14EE-982D-47BD-8793-2575ADA47754}" presName="connTx" presStyleLbl="parChTrans1D2" presStyleIdx="1" presStyleCnt="6"/>
      <dgm:spPr/>
    </dgm:pt>
    <dgm:pt modelId="{DF6AFE85-8EA9-4A52-92EB-9890ACB8C0D9}" type="pres">
      <dgm:prSet presAssocID="{16ABC387-444E-4A64-96A8-C37E5EA314CA}" presName="node" presStyleLbl="node1" presStyleIdx="1" presStyleCnt="6">
        <dgm:presLayoutVars>
          <dgm:bulletEnabled val="1"/>
        </dgm:presLayoutVars>
      </dgm:prSet>
      <dgm:spPr/>
    </dgm:pt>
    <dgm:pt modelId="{352DD630-A90C-481A-906F-06626C6F9C89}" type="pres">
      <dgm:prSet presAssocID="{265A4FEC-7367-4917-94BB-D9D33E6E2CC2}" presName="Name9" presStyleLbl="parChTrans1D2" presStyleIdx="2" presStyleCnt="6"/>
      <dgm:spPr/>
    </dgm:pt>
    <dgm:pt modelId="{40BA45C4-EA79-49F6-A841-DA382F617D48}" type="pres">
      <dgm:prSet presAssocID="{265A4FEC-7367-4917-94BB-D9D33E6E2CC2}" presName="connTx" presStyleLbl="parChTrans1D2" presStyleIdx="2" presStyleCnt="6"/>
      <dgm:spPr/>
    </dgm:pt>
    <dgm:pt modelId="{99C524CA-89ED-4000-A977-3FD77F350FFC}" type="pres">
      <dgm:prSet presAssocID="{46946B42-1C88-474B-9FD4-80B579251864}" presName="node" presStyleLbl="node1" presStyleIdx="2" presStyleCnt="6">
        <dgm:presLayoutVars>
          <dgm:bulletEnabled val="1"/>
        </dgm:presLayoutVars>
      </dgm:prSet>
      <dgm:spPr/>
    </dgm:pt>
    <dgm:pt modelId="{D86EB8B7-2272-4AED-9C25-A7AF20D0F09D}" type="pres">
      <dgm:prSet presAssocID="{4E521610-C681-46E6-89B4-FA44C8E4410F}" presName="Name9" presStyleLbl="parChTrans1D2" presStyleIdx="3" presStyleCnt="6"/>
      <dgm:spPr/>
    </dgm:pt>
    <dgm:pt modelId="{74EBE5C0-85D6-4C32-8484-A9748F1F35B2}" type="pres">
      <dgm:prSet presAssocID="{4E521610-C681-46E6-89B4-FA44C8E4410F}" presName="connTx" presStyleLbl="parChTrans1D2" presStyleIdx="3" presStyleCnt="6"/>
      <dgm:spPr/>
    </dgm:pt>
    <dgm:pt modelId="{C3DC5C52-B31B-4C8F-B0C5-70526CC858E0}" type="pres">
      <dgm:prSet presAssocID="{EA00A296-6A3C-4A38-BBD2-58F8B0281B0F}" presName="node" presStyleLbl="node1" presStyleIdx="3" presStyleCnt="6">
        <dgm:presLayoutVars>
          <dgm:bulletEnabled val="1"/>
        </dgm:presLayoutVars>
      </dgm:prSet>
      <dgm:spPr/>
    </dgm:pt>
    <dgm:pt modelId="{54FB0575-98B6-4004-90DB-8945F8EE9EB2}" type="pres">
      <dgm:prSet presAssocID="{389638A5-15ED-4FEB-9E16-DEEEF473AD85}" presName="Name9" presStyleLbl="parChTrans1D2" presStyleIdx="4" presStyleCnt="6"/>
      <dgm:spPr/>
    </dgm:pt>
    <dgm:pt modelId="{FE737D40-A759-47C8-98B3-F0F885CC963A}" type="pres">
      <dgm:prSet presAssocID="{389638A5-15ED-4FEB-9E16-DEEEF473AD85}" presName="connTx" presStyleLbl="parChTrans1D2" presStyleIdx="4" presStyleCnt="6"/>
      <dgm:spPr/>
    </dgm:pt>
    <dgm:pt modelId="{89D6CF36-5E68-4DF3-8B42-924F86B8138A}" type="pres">
      <dgm:prSet presAssocID="{3718F96E-7B7B-4FFE-8C08-E3D29A560AEB}" presName="node" presStyleLbl="node1" presStyleIdx="4" presStyleCnt="6">
        <dgm:presLayoutVars>
          <dgm:bulletEnabled val="1"/>
        </dgm:presLayoutVars>
      </dgm:prSet>
      <dgm:spPr/>
    </dgm:pt>
    <dgm:pt modelId="{59E56FBB-BF0B-4122-9A71-81220C3A5899}" type="pres">
      <dgm:prSet presAssocID="{7CD12F32-1821-4E03-8238-9233793C4D0D}" presName="Name9" presStyleLbl="parChTrans1D2" presStyleIdx="5" presStyleCnt="6"/>
      <dgm:spPr/>
    </dgm:pt>
    <dgm:pt modelId="{58651E2D-B8B3-498D-97AA-F9627F6B4170}" type="pres">
      <dgm:prSet presAssocID="{7CD12F32-1821-4E03-8238-9233793C4D0D}" presName="connTx" presStyleLbl="parChTrans1D2" presStyleIdx="5" presStyleCnt="6"/>
      <dgm:spPr/>
    </dgm:pt>
    <dgm:pt modelId="{0C3E6BC8-63F2-4971-AE22-1C968FCF10B9}" type="pres">
      <dgm:prSet presAssocID="{DFCF7E56-96E3-4BF1-BD73-5AEFA4019D3B}" presName="node" presStyleLbl="node1" presStyleIdx="5" presStyleCnt="6">
        <dgm:presLayoutVars>
          <dgm:bulletEnabled val="1"/>
        </dgm:presLayoutVars>
      </dgm:prSet>
      <dgm:spPr/>
    </dgm:pt>
  </dgm:ptLst>
  <dgm:cxnLst>
    <dgm:cxn modelId="{5A49C00F-A0A9-414B-8D3B-C80D1E974AB7}" srcId="{EB111226-37A2-43A6-B0B8-16CA877A617B}" destId="{16ABC387-444E-4A64-96A8-C37E5EA314CA}" srcOrd="1" destOrd="0" parTransId="{61AE14EE-982D-47BD-8793-2575ADA47754}" sibTransId="{0C7DB8DE-0A48-43AE-9C1E-1F65AB8074B4}"/>
    <dgm:cxn modelId="{7CBBDE14-2179-4C07-BC4D-2B9017A5DDD5}" type="presOf" srcId="{E19F70F9-7F7C-49BC-B297-28723C6F0FB2}" destId="{AABCFC1D-D7AF-4D52-A8A7-4B50BD2AF3D5}" srcOrd="0" destOrd="0" presId="urn:microsoft.com/office/officeart/2005/8/layout/radial1"/>
    <dgm:cxn modelId="{0F8A7C16-BB50-4AE9-97CA-EF6ACFED96D0}" type="presOf" srcId="{EB111226-37A2-43A6-B0B8-16CA877A617B}" destId="{6F0BCD29-1511-48F4-8864-4669F2229694}" srcOrd="0" destOrd="0" presId="urn:microsoft.com/office/officeart/2005/8/layout/radial1"/>
    <dgm:cxn modelId="{99A7DC25-1F69-4F98-814B-B2C3C6600D2B}" type="presOf" srcId="{7CD12F32-1821-4E03-8238-9233793C4D0D}" destId="{59E56FBB-BF0B-4122-9A71-81220C3A5899}" srcOrd="0" destOrd="0" presId="urn:microsoft.com/office/officeart/2005/8/layout/radial1"/>
    <dgm:cxn modelId="{03621B2E-5057-46B5-A0EF-439849721E64}" srcId="{EB111226-37A2-43A6-B0B8-16CA877A617B}" destId="{EA00A296-6A3C-4A38-BBD2-58F8B0281B0F}" srcOrd="3" destOrd="0" parTransId="{4E521610-C681-46E6-89B4-FA44C8E4410F}" sibTransId="{23BD00D1-3E45-48DA-AA99-E0EC6F0F2276}"/>
    <dgm:cxn modelId="{526C0D2F-1F67-43D3-8E0F-89239A88E5AB}" type="presOf" srcId="{4E521610-C681-46E6-89B4-FA44C8E4410F}" destId="{74EBE5C0-85D6-4C32-8484-A9748F1F35B2}" srcOrd="1" destOrd="0" presId="urn:microsoft.com/office/officeart/2005/8/layout/radial1"/>
    <dgm:cxn modelId="{9D56C838-7780-4266-8B8C-9F033A9671CD}" srcId="{EB111226-37A2-43A6-B0B8-16CA877A617B}" destId="{E19F70F9-7F7C-49BC-B297-28723C6F0FB2}" srcOrd="0" destOrd="0" parTransId="{1A00A0DF-3B73-4B75-8365-E29627D623E9}" sibTransId="{EFF91C65-95ED-4D29-A785-A169460E0319}"/>
    <dgm:cxn modelId="{8C5B693B-9769-424F-B3D5-30576BF56E3C}" type="presOf" srcId="{1A00A0DF-3B73-4B75-8365-E29627D623E9}" destId="{FE17645D-1A23-4117-8A0D-480479DA13D7}" srcOrd="1" destOrd="0" presId="urn:microsoft.com/office/officeart/2005/8/layout/radial1"/>
    <dgm:cxn modelId="{7378D83E-1EF0-44C7-8D39-44BE1F1C658E}" type="presOf" srcId="{3718F96E-7B7B-4FFE-8C08-E3D29A560AEB}" destId="{89D6CF36-5E68-4DF3-8B42-924F86B8138A}" srcOrd="0" destOrd="0" presId="urn:microsoft.com/office/officeart/2005/8/layout/radial1"/>
    <dgm:cxn modelId="{38A3E766-D6BB-413D-AC86-C77500CC7B4B}" type="presOf" srcId="{265A4FEC-7367-4917-94BB-D9D33E6E2CC2}" destId="{40BA45C4-EA79-49F6-A841-DA382F617D48}" srcOrd="1" destOrd="0" presId="urn:microsoft.com/office/officeart/2005/8/layout/radial1"/>
    <dgm:cxn modelId="{608D8448-62F0-4AD1-A046-9D404C570D20}" type="presOf" srcId="{DFCF7E56-96E3-4BF1-BD73-5AEFA4019D3B}" destId="{0C3E6BC8-63F2-4971-AE22-1C968FCF10B9}" srcOrd="0" destOrd="0" presId="urn:microsoft.com/office/officeart/2005/8/layout/radial1"/>
    <dgm:cxn modelId="{74B3806B-2439-4BFB-93CC-7FECC2ADEAC9}" type="presOf" srcId="{265A4FEC-7367-4917-94BB-D9D33E6E2CC2}" destId="{352DD630-A90C-481A-906F-06626C6F9C89}" srcOrd="0" destOrd="0" presId="urn:microsoft.com/office/officeart/2005/8/layout/radial1"/>
    <dgm:cxn modelId="{3B91A34D-A9D2-417E-B533-0177299B4E47}" srcId="{EB111226-37A2-43A6-B0B8-16CA877A617B}" destId="{46946B42-1C88-474B-9FD4-80B579251864}" srcOrd="2" destOrd="0" parTransId="{265A4FEC-7367-4917-94BB-D9D33E6E2CC2}" sibTransId="{E31BFF79-0FDD-4F8A-BA43-F2212D6F4637}"/>
    <dgm:cxn modelId="{42C5565A-9B2F-4259-9647-7DE309450B33}" srcId="{A5D4BA7C-BC4F-4977-9DB4-9C3162767CEA}" destId="{EB111226-37A2-43A6-B0B8-16CA877A617B}" srcOrd="0" destOrd="0" parTransId="{049F91B4-D092-45B5-B871-0DB7AB63DE15}" sibTransId="{11F36D69-D94D-4F40-9EFF-B3F78D123474}"/>
    <dgm:cxn modelId="{FD72C780-1DE7-4CC6-852A-B42DD6BAFFBA}" type="presOf" srcId="{46946B42-1C88-474B-9FD4-80B579251864}" destId="{99C524CA-89ED-4000-A977-3FD77F350FFC}" srcOrd="0" destOrd="0" presId="urn:microsoft.com/office/officeart/2005/8/layout/radial1"/>
    <dgm:cxn modelId="{A355558E-EFA5-4B91-968C-4E6D923B6587}" type="presOf" srcId="{EA00A296-6A3C-4A38-BBD2-58F8B0281B0F}" destId="{C3DC5C52-B31B-4C8F-B0C5-70526CC858E0}" srcOrd="0" destOrd="0" presId="urn:microsoft.com/office/officeart/2005/8/layout/radial1"/>
    <dgm:cxn modelId="{6CBCAB90-873E-430A-87F7-0CAD3050F841}" type="presOf" srcId="{1A00A0DF-3B73-4B75-8365-E29627D623E9}" destId="{6A8E30CE-86FC-4D35-B321-0EFD7C66E00B}" srcOrd="0" destOrd="0" presId="urn:microsoft.com/office/officeart/2005/8/layout/radial1"/>
    <dgm:cxn modelId="{65C23B99-F0E2-4022-9506-93568A5943F5}" type="presOf" srcId="{16ABC387-444E-4A64-96A8-C37E5EA314CA}" destId="{DF6AFE85-8EA9-4A52-92EB-9890ACB8C0D9}" srcOrd="0" destOrd="0" presId="urn:microsoft.com/office/officeart/2005/8/layout/radial1"/>
    <dgm:cxn modelId="{774BF49B-84EA-458A-9C36-28762E3B4E57}" type="presOf" srcId="{61AE14EE-982D-47BD-8793-2575ADA47754}" destId="{5D5D4401-8D49-460E-988A-D9187D6F5C6C}" srcOrd="0" destOrd="0" presId="urn:microsoft.com/office/officeart/2005/8/layout/radial1"/>
    <dgm:cxn modelId="{5AFC2EBC-64BD-49A1-B7F9-22C776830729}" srcId="{EB111226-37A2-43A6-B0B8-16CA877A617B}" destId="{3718F96E-7B7B-4FFE-8C08-E3D29A560AEB}" srcOrd="4" destOrd="0" parTransId="{389638A5-15ED-4FEB-9E16-DEEEF473AD85}" sibTransId="{6E6EF982-B567-4AC4-8A25-577009FA1AE8}"/>
    <dgm:cxn modelId="{3136B9BD-96B8-4CB8-A611-20FF0E8D6456}" srcId="{EB111226-37A2-43A6-B0B8-16CA877A617B}" destId="{DFCF7E56-96E3-4BF1-BD73-5AEFA4019D3B}" srcOrd="5" destOrd="0" parTransId="{7CD12F32-1821-4E03-8238-9233793C4D0D}" sibTransId="{30EDC951-88EC-4B13-BDE5-3FB283BB1BB3}"/>
    <dgm:cxn modelId="{A71632C4-E703-41C6-8F05-96B354156CAD}" type="presOf" srcId="{61AE14EE-982D-47BD-8793-2575ADA47754}" destId="{01CBDDBD-7247-42EE-AC03-AA0EBF7D3F95}" srcOrd="1" destOrd="0" presId="urn:microsoft.com/office/officeart/2005/8/layout/radial1"/>
    <dgm:cxn modelId="{CBEC39C8-4EC6-499E-BD97-FF620A005BAF}" type="presOf" srcId="{A5D4BA7C-BC4F-4977-9DB4-9C3162767CEA}" destId="{9B2E631E-20B1-4DF1-B4A9-D5B604B53327}" srcOrd="0" destOrd="0" presId="urn:microsoft.com/office/officeart/2005/8/layout/radial1"/>
    <dgm:cxn modelId="{808F7DD5-D4C2-47F6-A1EF-D7E4D9065CBB}" type="presOf" srcId="{7CD12F32-1821-4E03-8238-9233793C4D0D}" destId="{58651E2D-B8B3-498D-97AA-F9627F6B4170}" srcOrd="1" destOrd="0" presId="urn:microsoft.com/office/officeart/2005/8/layout/radial1"/>
    <dgm:cxn modelId="{755B8BD8-D515-4F43-B0BE-F04E02A0F536}" type="presOf" srcId="{389638A5-15ED-4FEB-9E16-DEEEF473AD85}" destId="{FE737D40-A759-47C8-98B3-F0F885CC963A}" srcOrd="1" destOrd="0" presId="urn:microsoft.com/office/officeart/2005/8/layout/radial1"/>
    <dgm:cxn modelId="{DCCB95E6-A3FB-42DF-8675-319A8266A4DF}" type="presOf" srcId="{4E521610-C681-46E6-89B4-FA44C8E4410F}" destId="{D86EB8B7-2272-4AED-9C25-A7AF20D0F09D}" srcOrd="0" destOrd="0" presId="urn:microsoft.com/office/officeart/2005/8/layout/radial1"/>
    <dgm:cxn modelId="{75B1A1FA-5FF6-4DB1-8B4C-1E00029D787F}" type="presOf" srcId="{389638A5-15ED-4FEB-9E16-DEEEF473AD85}" destId="{54FB0575-98B6-4004-90DB-8945F8EE9EB2}" srcOrd="0" destOrd="0" presId="urn:microsoft.com/office/officeart/2005/8/layout/radial1"/>
    <dgm:cxn modelId="{80367452-4C8F-4CDB-8091-68C7C287AF43}" type="presParOf" srcId="{9B2E631E-20B1-4DF1-B4A9-D5B604B53327}" destId="{6F0BCD29-1511-48F4-8864-4669F2229694}" srcOrd="0" destOrd="0" presId="urn:microsoft.com/office/officeart/2005/8/layout/radial1"/>
    <dgm:cxn modelId="{8A3EE496-A55D-4856-8FB3-EC80614B4E77}" type="presParOf" srcId="{9B2E631E-20B1-4DF1-B4A9-D5B604B53327}" destId="{6A8E30CE-86FC-4D35-B321-0EFD7C66E00B}" srcOrd="1" destOrd="0" presId="urn:microsoft.com/office/officeart/2005/8/layout/radial1"/>
    <dgm:cxn modelId="{F06B3FF2-56F2-4B16-AEE3-6BFAB25F7FCB}" type="presParOf" srcId="{6A8E30CE-86FC-4D35-B321-0EFD7C66E00B}" destId="{FE17645D-1A23-4117-8A0D-480479DA13D7}" srcOrd="0" destOrd="0" presId="urn:microsoft.com/office/officeart/2005/8/layout/radial1"/>
    <dgm:cxn modelId="{8829D364-FC66-44F6-A9F1-4023AB173D2D}" type="presParOf" srcId="{9B2E631E-20B1-4DF1-B4A9-D5B604B53327}" destId="{AABCFC1D-D7AF-4D52-A8A7-4B50BD2AF3D5}" srcOrd="2" destOrd="0" presId="urn:microsoft.com/office/officeart/2005/8/layout/radial1"/>
    <dgm:cxn modelId="{1516A025-DF75-4F55-8197-FD4F17AE112B}" type="presParOf" srcId="{9B2E631E-20B1-4DF1-B4A9-D5B604B53327}" destId="{5D5D4401-8D49-460E-988A-D9187D6F5C6C}" srcOrd="3" destOrd="0" presId="urn:microsoft.com/office/officeart/2005/8/layout/radial1"/>
    <dgm:cxn modelId="{97AA13E5-73F6-4BDF-96E7-758D8703A77F}" type="presParOf" srcId="{5D5D4401-8D49-460E-988A-D9187D6F5C6C}" destId="{01CBDDBD-7247-42EE-AC03-AA0EBF7D3F95}" srcOrd="0" destOrd="0" presId="urn:microsoft.com/office/officeart/2005/8/layout/radial1"/>
    <dgm:cxn modelId="{8D3CD0A8-8B20-47F3-B4EA-FEDFC2949BF7}" type="presParOf" srcId="{9B2E631E-20B1-4DF1-B4A9-D5B604B53327}" destId="{DF6AFE85-8EA9-4A52-92EB-9890ACB8C0D9}" srcOrd="4" destOrd="0" presId="urn:microsoft.com/office/officeart/2005/8/layout/radial1"/>
    <dgm:cxn modelId="{3EFBBD17-F101-460B-A756-0D587C5AC18F}" type="presParOf" srcId="{9B2E631E-20B1-4DF1-B4A9-D5B604B53327}" destId="{352DD630-A90C-481A-906F-06626C6F9C89}" srcOrd="5" destOrd="0" presId="urn:microsoft.com/office/officeart/2005/8/layout/radial1"/>
    <dgm:cxn modelId="{6060830B-0102-486D-B149-AE37CBEB7547}" type="presParOf" srcId="{352DD630-A90C-481A-906F-06626C6F9C89}" destId="{40BA45C4-EA79-49F6-A841-DA382F617D48}" srcOrd="0" destOrd="0" presId="urn:microsoft.com/office/officeart/2005/8/layout/radial1"/>
    <dgm:cxn modelId="{D1C22086-9BBC-420B-9AC2-3FC8B29F3C46}" type="presParOf" srcId="{9B2E631E-20B1-4DF1-B4A9-D5B604B53327}" destId="{99C524CA-89ED-4000-A977-3FD77F350FFC}" srcOrd="6" destOrd="0" presId="urn:microsoft.com/office/officeart/2005/8/layout/radial1"/>
    <dgm:cxn modelId="{04891B0D-301E-4314-885A-367A6BB43C2B}" type="presParOf" srcId="{9B2E631E-20B1-4DF1-B4A9-D5B604B53327}" destId="{D86EB8B7-2272-4AED-9C25-A7AF20D0F09D}" srcOrd="7" destOrd="0" presId="urn:microsoft.com/office/officeart/2005/8/layout/radial1"/>
    <dgm:cxn modelId="{E51C0EBF-E0DD-45A5-8526-EE916AE9FC60}" type="presParOf" srcId="{D86EB8B7-2272-4AED-9C25-A7AF20D0F09D}" destId="{74EBE5C0-85D6-4C32-8484-A9748F1F35B2}" srcOrd="0" destOrd="0" presId="urn:microsoft.com/office/officeart/2005/8/layout/radial1"/>
    <dgm:cxn modelId="{D9133F51-8A6A-47C3-8109-69957632FD8A}" type="presParOf" srcId="{9B2E631E-20B1-4DF1-B4A9-D5B604B53327}" destId="{C3DC5C52-B31B-4C8F-B0C5-70526CC858E0}" srcOrd="8" destOrd="0" presId="urn:microsoft.com/office/officeart/2005/8/layout/radial1"/>
    <dgm:cxn modelId="{6C763F12-D879-4C47-8557-2A67366BDC97}" type="presParOf" srcId="{9B2E631E-20B1-4DF1-B4A9-D5B604B53327}" destId="{54FB0575-98B6-4004-90DB-8945F8EE9EB2}" srcOrd="9" destOrd="0" presId="urn:microsoft.com/office/officeart/2005/8/layout/radial1"/>
    <dgm:cxn modelId="{142F6CB6-622B-48AE-A068-28732508B86C}" type="presParOf" srcId="{54FB0575-98B6-4004-90DB-8945F8EE9EB2}" destId="{FE737D40-A759-47C8-98B3-F0F885CC963A}" srcOrd="0" destOrd="0" presId="urn:microsoft.com/office/officeart/2005/8/layout/radial1"/>
    <dgm:cxn modelId="{FA6763B0-C05F-4C14-9A0B-05737F4F38F7}" type="presParOf" srcId="{9B2E631E-20B1-4DF1-B4A9-D5B604B53327}" destId="{89D6CF36-5E68-4DF3-8B42-924F86B8138A}" srcOrd="10" destOrd="0" presId="urn:microsoft.com/office/officeart/2005/8/layout/radial1"/>
    <dgm:cxn modelId="{0F2C4382-0BAB-4CB5-BED2-D907C4EE0FE3}" type="presParOf" srcId="{9B2E631E-20B1-4DF1-B4A9-D5B604B53327}" destId="{59E56FBB-BF0B-4122-9A71-81220C3A5899}" srcOrd="11" destOrd="0" presId="urn:microsoft.com/office/officeart/2005/8/layout/radial1"/>
    <dgm:cxn modelId="{23B75A8C-CC4B-4136-99DB-4519D7092C8E}" type="presParOf" srcId="{59E56FBB-BF0B-4122-9A71-81220C3A5899}" destId="{58651E2D-B8B3-498D-97AA-F9627F6B4170}" srcOrd="0" destOrd="0" presId="urn:microsoft.com/office/officeart/2005/8/layout/radial1"/>
    <dgm:cxn modelId="{8E4EEDDF-9716-449A-94AB-67D473672B04}" type="presParOf" srcId="{9B2E631E-20B1-4DF1-B4A9-D5B604B53327}" destId="{0C3E6BC8-63F2-4971-AE22-1C968FCF10B9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2FFC1-DA6B-476F-A718-E214646EAC06}">
      <dsp:nvSpPr>
        <dsp:cNvPr id="0" name=""/>
        <dsp:cNvSpPr/>
      </dsp:nvSpPr>
      <dsp:spPr>
        <a:xfrm>
          <a:off x="619483" y="574605"/>
          <a:ext cx="2263834" cy="786199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B6F03-715E-453D-B74D-729B03C9A265}">
      <dsp:nvSpPr>
        <dsp:cNvPr id="0" name=""/>
        <dsp:cNvSpPr/>
      </dsp:nvSpPr>
      <dsp:spPr>
        <a:xfrm>
          <a:off x="1545378" y="2499742"/>
          <a:ext cx="438727" cy="280785"/>
        </a:xfrm>
        <a:prstGeom prst="down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FB32D8F4-B984-4658-92AC-E023A628B39C}">
      <dsp:nvSpPr>
        <dsp:cNvPr id="0" name=""/>
        <dsp:cNvSpPr/>
      </dsp:nvSpPr>
      <dsp:spPr>
        <a:xfrm>
          <a:off x="701964" y="2724371"/>
          <a:ext cx="2105892" cy="526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  Solution</a:t>
          </a:r>
        </a:p>
      </dsp:txBody>
      <dsp:txXfrm>
        <a:off x="701964" y="2724371"/>
        <a:ext cx="2105892" cy="526473"/>
      </dsp:txXfrm>
    </dsp:sp>
    <dsp:sp modelId="{5C5E5AEF-F36E-44B9-85BA-0D38C9812E0A}">
      <dsp:nvSpPr>
        <dsp:cNvPr id="0" name=""/>
        <dsp:cNvSpPr/>
      </dsp:nvSpPr>
      <dsp:spPr>
        <a:xfrm>
          <a:off x="1442536" y="1421525"/>
          <a:ext cx="789709" cy="789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itchFamily="34" charset="0"/>
              <a:cs typeface="Calibri" pitchFamily="34" charset="0"/>
            </a:rPr>
            <a:t>Who?</a:t>
          </a:r>
        </a:p>
      </dsp:txBody>
      <dsp:txXfrm>
        <a:off x="1558186" y="1537175"/>
        <a:ext cx="558409" cy="558409"/>
      </dsp:txXfrm>
    </dsp:sp>
    <dsp:sp modelId="{8F2C4550-CAB4-47F7-8D90-B02BA97A2212}">
      <dsp:nvSpPr>
        <dsp:cNvPr id="0" name=""/>
        <dsp:cNvSpPr/>
      </dsp:nvSpPr>
      <dsp:spPr>
        <a:xfrm>
          <a:off x="930192" y="741173"/>
          <a:ext cx="789709" cy="789709"/>
        </a:xfrm>
        <a:prstGeom prst="ellipse">
          <a:avLst/>
        </a:prstGeom>
        <a:solidFill>
          <a:schemeClr val="dk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itchFamily="34" charset="0"/>
              <a:cs typeface="Calibri" pitchFamily="34" charset="0"/>
            </a:rPr>
            <a:t>Where?</a:t>
          </a:r>
        </a:p>
      </dsp:txBody>
      <dsp:txXfrm>
        <a:off x="1045842" y="856823"/>
        <a:ext cx="558409" cy="558409"/>
      </dsp:txXfrm>
    </dsp:sp>
    <dsp:sp modelId="{DA93D25C-404B-4D0B-B8EB-05A85BE68CD9}">
      <dsp:nvSpPr>
        <dsp:cNvPr id="0" name=""/>
        <dsp:cNvSpPr/>
      </dsp:nvSpPr>
      <dsp:spPr>
        <a:xfrm>
          <a:off x="1772608" y="532659"/>
          <a:ext cx="789709" cy="789709"/>
        </a:xfrm>
        <a:prstGeom prst="ellipse">
          <a:avLst/>
        </a:prstGeom>
        <a:solidFill>
          <a:schemeClr val="dk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How</a:t>
          </a:r>
          <a:r>
            <a:rPr lang="en-US" sz="1600" kern="1200" dirty="0"/>
            <a:t>?</a:t>
          </a:r>
        </a:p>
      </dsp:txBody>
      <dsp:txXfrm>
        <a:off x="1888258" y="648309"/>
        <a:ext cx="558409" cy="558409"/>
      </dsp:txXfrm>
    </dsp:sp>
    <dsp:sp modelId="{B7579909-EA15-422A-BC99-FB0513BCE564}">
      <dsp:nvSpPr>
        <dsp:cNvPr id="0" name=""/>
        <dsp:cNvSpPr/>
      </dsp:nvSpPr>
      <dsp:spPr>
        <a:xfrm>
          <a:off x="526473" y="478085"/>
          <a:ext cx="2456874" cy="1965499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BCD29-1511-48F4-8864-4669F2229694}">
      <dsp:nvSpPr>
        <dsp:cNvPr id="0" name=""/>
        <dsp:cNvSpPr/>
      </dsp:nvSpPr>
      <dsp:spPr>
        <a:xfrm>
          <a:off x="2488348" y="1472348"/>
          <a:ext cx="1119303" cy="11193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rgbClr val="FFFFFF"/>
              </a:solidFill>
              <a:latin typeface="Garamond" panose="02020404030301010803" pitchFamily="18" charset="0"/>
              <a:ea typeface="+mn-ea"/>
              <a:cs typeface="+mn-cs"/>
            </a:rPr>
            <a:t>Digital Index</a:t>
          </a:r>
        </a:p>
      </dsp:txBody>
      <dsp:txXfrm>
        <a:off x="2652266" y="1636266"/>
        <a:ext cx="791467" cy="791467"/>
      </dsp:txXfrm>
    </dsp:sp>
    <dsp:sp modelId="{6A8E30CE-86FC-4D35-B321-0EFD7C66E00B}">
      <dsp:nvSpPr>
        <dsp:cNvPr id="0" name=""/>
        <dsp:cNvSpPr/>
      </dsp:nvSpPr>
      <dsp:spPr>
        <a:xfrm rot="16200000">
          <a:off x="2878775" y="1286598"/>
          <a:ext cx="33844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338449" y="165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039538" y="1294661"/>
        <a:ext cx="16922" cy="16922"/>
      </dsp:txXfrm>
    </dsp:sp>
    <dsp:sp modelId="{AABCFC1D-D7AF-4D52-A8A7-4B50BD2AF3D5}">
      <dsp:nvSpPr>
        <dsp:cNvPr id="0" name=""/>
        <dsp:cNvSpPr/>
      </dsp:nvSpPr>
      <dsp:spPr>
        <a:xfrm>
          <a:off x="2488348" y="14594"/>
          <a:ext cx="1119303" cy="11193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Garamond" panose="02020404030301010803" pitchFamily="18" charset="0"/>
            </a:rPr>
            <a:t>ATM Score</a:t>
          </a:r>
        </a:p>
      </dsp:txBody>
      <dsp:txXfrm>
        <a:off x="2652266" y="178512"/>
        <a:ext cx="791467" cy="791467"/>
      </dsp:txXfrm>
    </dsp:sp>
    <dsp:sp modelId="{5D5D4401-8D49-460E-988A-D9187D6F5C6C}">
      <dsp:nvSpPr>
        <dsp:cNvPr id="0" name=""/>
        <dsp:cNvSpPr/>
      </dsp:nvSpPr>
      <dsp:spPr>
        <a:xfrm rot="19800000">
          <a:off x="3510000" y="1651036"/>
          <a:ext cx="33844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338449" y="165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670764" y="1659100"/>
        <a:ext cx="16922" cy="16922"/>
      </dsp:txXfrm>
    </dsp:sp>
    <dsp:sp modelId="{DF6AFE85-8EA9-4A52-92EB-9890ACB8C0D9}">
      <dsp:nvSpPr>
        <dsp:cNvPr id="0" name=""/>
        <dsp:cNvSpPr/>
      </dsp:nvSpPr>
      <dsp:spPr>
        <a:xfrm>
          <a:off x="3750799" y="743471"/>
          <a:ext cx="1119303" cy="11193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FFFF"/>
              </a:solidFill>
              <a:latin typeface="Garamond" panose="02020404030301010803" pitchFamily="18" charset="0"/>
              <a:ea typeface="+mn-ea"/>
              <a:cs typeface="+mn-cs"/>
            </a:rPr>
            <a:t>Literacy Score</a:t>
          </a:r>
        </a:p>
      </dsp:txBody>
      <dsp:txXfrm>
        <a:off x="3914717" y="907389"/>
        <a:ext cx="791467" cy="791467"/>
      </dsp:txXfrm>
    </dsp:sp>
    <dsp:sp modelId="{352DD630-A90C-481A-906F-06626C6F9C89}">
      <dsp:nvSpPr>
        <dsp:cNvPr id="0" name=""/>
        <dsp:cNvSpPr/>
      </dsp:nvSpPr>
      <dsp:spPr>
        <a:xfrm rot="1800000">
          <a:off x="3510000" y="2379913"/>
          <a:ext cx="33844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338449" y="165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670764" y="2387977"/>
        <a:ext cx="16922" cy="16922"/>
      </dsp:txXfrm>
    </dsp:sp>
    <dsp:sp modelId="{99C524CA-89ED-4000-A977-3FD77F350FFC}">
      <dsp:nvSpPr>
        <dsp:cNvPr id="0" name=""/>
        <dsp:cNvSpPr/>
      </dsp:nvSpPr>
      <dsp:spPr>
        <a:xfrm>
          <a:off x="3750799" y="2201224"/>
          <a:ext cx="1119303" cy="11193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FFFF"/>
              </a:solidFill>
              <a:latin typeface="Garamond" panose="02020404030301010803" pitchFamily="18" charset="0"/>
              <a:ea typeface="+mn-ea"/>
              <a:cs typeface="+mn-cs"/>
            </a:rPr>
            <a:t>Per Capita GDP Score</a:t>
          </a:r>
        </a:p>
      </dsp:txBody>
      <dsp:txXfrm>
        <a:off x="3914717" y="2365142"/>
        <a:ext cx="791467" cy="791467"/>
      </dsp:txXfrm>
    </dsp:sp>
    <dsp:sp modelId="{D86EB8B7-2272-4AED-9C25-A7AF20D0F09D}">
      <dsp:nvSpPr>
        <dsp:cNvPr id="0" name=""/>
        <dsp:cNvSpPr/>
      </dsp:nvSpPr>
      <dsp:spPr>
        <a:xfrm rot="5400000">
          <a:off x="2878775" y="2744351"/>
          <a:ext cx="33844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338449" y="165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039538" y="2752415"/>
        <a:ext cx="16922" cy="16922"/>
      </dsp:txXfrm>
    </dsp:sp>
    <dsp:sp modelId="{C3DC5C52-B31B-4C8F-B0C5-70526CC858E0}">
      <dsp:nvSpPr>
        <dsp:cNvPr id="0" name=""/>
        <dsp:cNvSpPr/>
      </dsp:nvSpPr>
      <dsp:spPr>
        <a:xfrm>
          <a:off x="2488348" y="2930101"/>
          <a:ext cx="1119303" cy="11193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FFFF"/>
              </a:solidFill>
              <a:latin typeface="Garamond" panose="02020404030301010803" pitchFamily="18" charset="0"/>
              <a:ea typeface="+mn-ea"/>
              <a:cs typeface="+mn-cs"/>
            </a:rPr>
            <a:t>Internet Score</a:t>
          </a:r>
        </a:p>
      </dsp:txBody>
      <dsp:txXfrm>
        <a:off x="2652266" y="3094019"/>
        <a:ext cx="791467" cy="791467"/>
      </dsp:txXfrm>
    </dsp:sp>
    <dsp:sp modelId="{54FB0575-98B6-4004-90DB-8945F8EE9EB2}">
      <dsp:nvSpPr>
        <dsp:cNvPr id="0" name=""/>
        <dsp:cNvSpPr/>
      </dsp:nvSpPr>
      <dsp:spPr>
        <a:xfrm rot="9000000">
          <a:off x="2247549" y="2379913"/>
          <a:ext cx="33844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338449" y="165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2408312" y="2387977"/>
        <a:ext cx="16922" cy="16922"/>
      </dsp:txXfrm>
    </dsp:sp>
    <dsp:sp modelId="{89D6CF36-5E68-4DF3-8B42-924F86B8138A}">
      <dsp:nvSpPr>
        <dsp:cNvPr id="0" name=""/>
        <dsp:cNvSpPr/>
      </dsp:nvSpPr>
      <dsp:spPr>
        <a:xfrm>
          <a:off x="1225896" y="2201224"/>
          <a:ext cx="1119303" cy="11193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FFFF"/>
              </a:solidFill>
              <a:latin typeface="Garamond" panose="02020404030301010803" pitchFamily="18" charset="0"/>
              <a:ea typeface="+mn-ea"/>
              <a:cs typeface="+mn-cs"/>
            </a:rPr>
            <a:t>Mobile Score</a:t>
          </a:r>
        </a:p>
      </dsp:txBody>
      <dsp:txXfrm>
        <a:off x="1389814" y="2365142"/>
        <a:ext cx="791467" cy="791467"/>
      </dsp:txXfrm>
    </dsp:sp>
    <dsp:sp modelId="{59E56FBB-BF0B-4122-9A71-81220C3A5899}">
      <dsp:nvSpPr>
        <dsp:cNvPr id="0" name=""/>
        <dsp:cNvSpPr/>
      </dsp:nvSpPr>
      <dsp:spPr>
        <a:xfrm rot="12600000">
          <a:off x="2247549" y="1651036"/>
          <a:ext cx="33844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338449" y="165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2408312" y="1659100"/>
        <a:ext cx="16922" cy="16922"/>
      </dsp:txXfrm>
    </dsp:sp>
    <dsp:sp modelId="{0C3E6BC8-63F2-4971-AE22-1C968FCF10B9}">
      <dsp:nvSpPr>
        <dsp:cNvPr id="0" name=""/>
        <dsp:cNvSpPr/>
      </dsp:nvSpPr>
      <dsp:spPr>
        <a:xfrm>
          <a:off x="1225896" y="743471"/>
          <a:ext cx="1119303" cy="11193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Garamond" panose="02020404030301010803" pitchFamily="18" charset="0"/>
            </a:rPr>
            <a:t>Electricity Score</a:t>
          </a:r>
        </a:p>
      </dsp:txBody>
      <dsp:txXfrm>
        <a:off x="1389814" y="907389"/>
        <a:ext cx="791467" cy="791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12897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911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1217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9090756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9090756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416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021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4063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599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847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916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194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23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453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4217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3913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1343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8384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9998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355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8181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679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36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38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6" r:id="rId5"/>
    <p:sldLayoutId id="2147483657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15373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bidocs.rbi.org.in/rdocs/STATEREGION_ATM/PDFs/ATMD062018EE1E6DCBB9BF492380E1CA6EA9E2AC96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i.gov.in/sites/default/files/YPIRReport04052018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i.gov.in/sites/default/files/YPIRReport04052018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gov.in/catalog/progress-report-village-electrificatio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gov.in/catalog/progress-report-village-electrification" TargetMode="External"/><Relationship Id="rId3" Type="http://schemas.openxmlformats.org/officeDocument/2006/relationships/hyperlink" Target="https://www.statista.com/statistics/271308/population-growth-in-india/" TargetMode="External"/><Relationship Id="rId7" Type="http://schemas.openxmlformats.org/officeDocument/2006/relationships/hyperlink" Target="https://www.trai.gov.in/sites/default/files/YPIRReport04052018.pdf" TargetMode="External"/><Relationship Id="rId2" Type="http://schemas.openxmlformats.org/officeDocument/2006/relationships/hyperlink" Target="http://niti.gov.in/content/population-number-male-female-rural-urban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bidocs.rbi.org.in/rdocs/STATEREGION_ATM/PDFs/ATMD062018EE1E6DCBB9BF492380E1CA6EA9E2AC96.PDF" TargetMode="External"/><Relationship Id="rId5" Type="http://schemas.openxmlformats.org/officeDocument/2006/relationships/hyperlink" Target="https://en.wikipedia.org/wiki/List_of_Indian_states_and_union_territories_by_GDP" TargetMode="External"/><Relationship Id="rId4" Type="http://schemas.openxmlformats.org/officeDocument/2006/relationships/hyperlink" Target="http://planningcommission.nic.in/data/datatable/data_2312/DatabookDec2014%2076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niti.gov.in/content/population-number-male-female-rural-urba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tatista.com/statistics/271308/population-growth-in-india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lanningcommission.nic.in/data/datatable/data_2312/DatabookDec2014%2076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inancialexpress.com/budget/economic-survey-2017-18-gdp-growth-india-growth-rate-rebound-arun-jaitley/1034135/" TargetMode="External"/><Relationship Id="rId4" Type="http://schemas.openxmlformats.org/officeDocument/2006/relationships/hyperlink" Target="https://en.wikipedia.org/wiki/List_of_Indian_states_and_union_territories_by_GD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572000" y="197172"/>
            <a:ext cx="4955957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800" dirty="0">
                <a:latin typeface="+mj-lt"/>
              </a:rPr>
            </a:br>
            <a:r>
              <a:rPr lang="en-US" sz="4800" dirty="0">
                <a:latin typeface="+mj-lt"/>
              </a:rPr>
              <a:t>Data Scouts</a:t>
            </a:r>
            <a:br>
              <a:rPr lang="en-US" sz="4800" dirty="0">
                <a:latin typeface="+mj-lt"/>
              </a:rPr>
            </a:b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Think | Create | Innovate</a:t>
            </a:r>
            <a:b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</a:br>
            <a:b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NPCI Fintech Hackathon</a:t>
            </a:r>
            <a:endParaRPr sz="24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" y="0"/>
            <a:ext cx="4662285" cy="5143500"/>
          </a:xfrm>
          <a:prstGeom prst="rect">
            <a:avLst/>
          </a:prstGeom>
          <a:effectLst>
            <a:softEdge rad="190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Garamond" panose="02020404030301010803" pitchFamily="18" charset="0"/>
              </a:rPr>
              <a:t>ATM data</a:t>
            </a:r>
          </a:p>
        </p:txBody>
      </p:sp>
      <p:pic>
        <p:nvPicPr>
          <p:cNvPr id="3081" name="Picture 9" descr="C:\Users\pc\Downloads\at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8090"/>
            <a:ext cx="5578850" cy="444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645B29-E8FC-4073-B371-A488DA8E214D}"/>
              </a:ext>
            </a:extLst>
          </p:cNvPr>
          <p:cNvSpPr txBox="1"/>
          <p:nvPr/>
        </p:nvSpPr>
        <p:spPr>
          <a:xfrm>
            <a:off x="5730949" y="893135"/>
            <a:ext cx="306217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 and Bank wise ATM data</a:t>
            </a: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 – June 2018 report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2C596-C398-437F-95A9-9A3D3C8AFAEA}"/>
              </a:ext>
            </a:extLst>
          </p:cNvPr>
          <p:cNvSpPr txBox="1"/>
          <p:nvPr/>
        </p:nvSpPr>
        <p:spPr>
          <a:xfrm>
            <a:off x="7394943" y="1710429"/>
            <a:ext cx="1254643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Number of ATMs per bank state wise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2DC3B-CB31-49C1-A61E-035BD6FC4041}"/>
              </a:ext>
            </a:extLst>
          </p:cNvPr>
          <p:cNvSpPr txBox="1"/>
          <p:nvPr/>
        </p:nvSpPr>
        <p:spPr>
          <a:xfrm>
            <a:off x="6299790" y="3137202"/>
            <a:ext cx="192449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No of Rural ATMs in the State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D3E99-2ABC-48BD-8BE0-D660B4380EEA}"/>
              </a:ext>
            </a:extLst>
          </p:cNvPr>
          <p:cNvSpPr txBox="1"/>
          <p:nvPr/>
        </p:nvSpPr>
        <p:spPr>
          <a:xfrm>
            <a:off x="5853223" y="4250365"/>
            <a:ext cx="306217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Assumption – Mostly Public Banks would be present in rural areas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773AFFC-B9C3-42D2-99C3-B34F5A8CA1C9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6681723" y="1130116"/>
            <a:ext cx="294076" cy="8665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8B7A899-B4EE-4B38-B85C-3B34DBFAAA7C}"/>
              </a:ext>
            </a:extLst>
          </p:cNvPr>
          <p:cNvCxnSpPr>
            <a:stCxn id="3" idx="2"/>
            <a:endCxn id="5" idx="0"/>
          </p:cNvCxnSpPr>
          <p:nvPr/>
        </p:nvCxnSpPr>
        <p:spPr>
          <a:xfrm rot="16200000" flipH="1">
            <a:off x="7495114" y="1183278"/>
            <a:ext cx="294074" cy="7602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2180740-3CBA-4BC9-8122-42265175B050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6484707" y="2359871"/>
            <a:ext cx="688107" cy="866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8AD348F-CD19-4D25-B09D-0ED96270CD82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5400000">
            <a:off x="7298097" y="2413033"/>
            <a:ext cx="688109" cy="7602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F580D2C-D1D1-45CF-B77A-BA3802DE6743}"/>
              </a:ext>
            </a:extLst>
          </p:cNvPr>
          <p:cNvSpPr txBox="1"/>
          <p:nvPr/>
        </p:nvSpPr>
        <p:spPr>
          <a:xfrm>
            <a:off x="5767706" y="1715349"/>
            <a:ext cx="1254643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Number of ATMs in rural areas bank wise</a:t>
            </a:r>
          </a:p>
        </p:txBody>
      </p:sp>
    </p:spTree>
    <p:extLst>
      <p:ext uri="{BB962C8B-B14F-4D97-AF65-F5344CB8AC3E}">
        <p14:creationId xmlns:p14="http://schemas.microsoft.com/office/powerpoint/2010/main" val="804777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Garamond" panose="02020404030301010803" pitchFamily="18" charset="0"/>
              </a:rPr>
              <a:t>Rural Mobile Subscribers</a:t>
            </a:r>
          </a:p>
        </p:txBody>
      </p:sp>
      <p:pic>
        <p:nvPicPr>
          <p:cNvPr id="3" name="Picture 10" descr="C:\Users\pc\Downloads\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4602"/>
            <a:ext cx="5534253" cy="446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35DE6-6182-42DC-B1D3-D6015AC2AA96}"/>
              </a:ext>
            </a:extLst>
          </p:cNvPr>
          <p:cNvSpPr txBox="1"/>
          <p:nvPr/>
        </p:nvSpPr>
        <p:spPr>
          <a:xfrm>
            <a:off x="5718145" y="1600942"/>
            <a:ext cx="309407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Circle Wise Mobile Subscribers from TRAI 2018 Report</a:t>
            </a:r>
            <a:endParaRPr lang="en-IN" dirty="0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158623-5A1E-4421-949C-C537B86B7BD6}"/>
              </a:ext>
            </a:extLst>
          </p:cNvPr>
          <p:cNvSpPr txBox="1"/>
          <p:nvPr/>
        </p:nvSpPr>
        <p:spPr>
          <a:xfrm>
            <a:off x="6302936" y="2758562"/>
            <a:ext cx="203081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Garamond" panose="02020404030301010803" pitchFamily="18" charset="0"/>
              </a:rPr>
              <a:t>State wise Percentage of Rural Subscribers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72B28C-5FEF-46A8-9022-F66C3F634584}"/>
              </a:ext>
            </a:extLst>
          </p:cNvPr>
          <p:cNvCxnSpPr>
            <a:stCxn id="4" idx="2"/>
          </p:cNvCxnSpPr>
          <p:nvPr/>
        </p:nvCxnSpPr>
        <p:spPr>
          <a:xfrm>
            <a:off x="7265183" y="2124162"/>
            <a:ext cx="5315" cy="63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579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Garamond" panose="02020404030301010803" pitchFamily="18" charset="0"/>
              </a:rPr>
              <a:t>Rural Literacy Rate</a:t>
            </a:r>
          </a:p>
        </p:txBody>
      </p:sp>
      <p:pic>
        <p:nvPicPr>
          <p:cNvPr id="4098" name="Picture 2" descr="C:\Users\pc\Downloads\literac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" y="699402"/>
            <a:ext cx="5602115" cy="443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D95547-3647-481F-B5FE-700CA4CA56F4}"/>
              </a:ext>
            </a:extLst>
          </p:cNvPr>
          <p:cNvSpPr txBox="1"/>
          <p:nvPr/>
        </p:nvSpPr>
        <p:spPr>
          <a:xfrm>
            <a:off x="5922335" y="2417861"/>
            <a:ext cx="2849525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Garamond" panose="02020404030301010803" pitchFamily="18" charset="0"/>
              </a:rPr>
              <a:t>Census Data - 2011</a:t>
            </a:r>
          </a:p>
        </p:txBody>
      </p:sp>
    </p:spTree>
    <p:extLst>
      <p:ext uri="{BB962C8B-B14F-4D97-AF65-F5344CB8AC3E}">
        <p14:creationId xmlns:p14="http://schemas.microsoft.com/office/powerpoint/2010/main" val="2762884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Garamond" panose="02020404030301010803" pitchFamily="18" charset="0"/>
              </a:rPr>
              <a:t>Rural Internet Subscribers</a:t>
            </a:r>
          </a:p>
        </p:txBody>
      </p:sp>
      <p:pic>
        <p:nvPicPr>
          <p:cNvPr id="3" name="Picture 3" descr="C:\Users\pc\Downloads\inter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" y="692455"/>
            <a:ext cx="5479300" cy="445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D6B72B-2BCB-4B01-B156-D92A5464522E}"/>
              </a:ext>
            </a:extLst>
          </p:cNvPr>
          <p:cNvSpPr txBox="1"/>
          <p:nvPr/>
        </p:nvSpPr>
        <p:spPr>
          <a:xfrm>
            <a:off x="5711285" y="1846749"/>
            <a:ext cx="309407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Circle Wise Internet Subscribers from TRAI 2018 Report</a:t>
            </a:r>
            <a:endParaRPr lang="en-IN" dirty="0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31A41-B31D-42F2-B1CE-C6DF9187D5A4}"/>
              </a:ext>
            </a:extLst>
          </p:cNvPr>
          <p:cNvSpPr txBox="1"/>
          <p:nvPr/>
        </p:nvSpPr>
        <p:spPr>
          <a:xfrm>
            <a:off x="6296076" y="3004369"/>
            <a:ext cx="203081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Garamond" panose="02020404030301010803" pitchFamily="18" charset="0"/>
              </a:rPr>
              <a:t>State wise Percentage of Rural Subscribers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2CEF73-F6C7-4DC0-9421-EF6BE612E8A4}"/>
              </a:ext>
            </a:extLst>
          </p:cNvPr>
          <p:cNvCxnSpPr>
            <a:stCxn id="4" idx="2"/>
          </p:cNvCxnSpPr>
          <p:nvPr/>
        </p:nvCxnSpPr>
        <p:spPr>
          <a:xfrm>
            <a:off x="7258323" y="2369969"/>
            <a:ext cx="5315" cy="63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185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Garamond" panose="02020404030301010803" pitchFamily="18" charset="0"/>
              </a:rPr>
              <a:t>Villages Electrified</a:t>
            </a:r>
          </a:p>
        </p:txBody>
      </p:sp>
      <p:pic>
        <p:nvPicPr>
          <p:cNvPr id="5122" name="Picture 2" descr="C:\Users\pc\Downloads\electric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8769"/>
            <a:ext cx="5879805" cy="445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5F834F-948B-4F1F-A2F5-B7E74FED3ECC}"/>
              </a:ext>
            </a:extLst>
          </p:cNvPr>
          <p:cNvSpPr txBox="1"/>
          <p:nvPr/>
        </p:nvSpPr>
        <p:spPr>
          <a:xfrm>
            <a:off x="5823098" y="2310140"/>
            <a:ext cx="310470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Garamond" panose="020204040303010108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 wise cumulative percentage of electrified villages as on 31.1.2017</a:t>
            </a:r>
            <a:endParaRPr lang="en-IN" sz="1600" dirty="0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741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E8A2-9996-440E-A4AD-6DDA2D4C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Garamond" panose="02020404030301010803" pitchFamily="18" charset="0"/>
              </a:rPr>
              <a:t>Digital Index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F36CD5C-2726-4275-ADEB-7543BFE82B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4213742"/>
              </p:ext>
            </p:extLst>
          </p:nvPr>
        </p:nvGraphicFramePr>
        <p:xfrm>
          <a:off x="-375883" y="86936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74EA303-558A-44FA-89B8-25EF3B90CB82}"/>
              </a:ext>
            </a:extLst>
          </p:cNvPr>
          <p:cNvSpPr txBox="1"/>
          <p:nvPr/>
        </p:nvSpPr>
        <p:spPr>
          <a:xfrm>
            <a:off x="5284381" y="1508458"/>
            <a:ext cx="3402419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>
                <a:latin typeface="Garamond" panose="02020404030301010803" pitchFamily="18" charset="0"/>
              </a:rPr>
              <a:t>Obtaining the score for each indicator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EA84A-F10D-4F51-B5D6-196DC143F4C1}"/>
              </a:ext>
            </a:extLst>
          </p:cNvPr>
          <p:cNvSpPr txBox="1"/>
          <p:nvPr/>
        </p:nvSpPr>
        <p:spPr>
          <a:xfrm>
            <a:off x="6315686" y="2223154"/>
            <a:ext cx="133980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Indicator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9B9FC-85ED-4B9F-91F0-A50128762FDC}"/>
              </a:ext>
            </a:extLst>
          </p:cNvPr>
          <p:cNvSpPr txBox="1"/>
          <p:nvPr/>
        </p:nvSpPr>
        <p:spPr>
          <a:xfrm>
            <a:off x="6007393" y="2902160"/>
            <a:ext cx="195639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Converted to quantiles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0FED5-1E4E-4965-BAE8-929C874C23A8}"/>
              </a:ext>
            </a:extLst>
          </p:cNvPr>
          <p:cNvSpPr txBox="1"/>
          <p:nvPr/>
        </p:nvSpPr>
        <p:spPr>
          <a:xfrm>
            <a:off x="5608673" y="3581166"/>
            <a:ext cx="275383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Obtained score in the range 1-5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2BFF22-4463-4313-A34E-97E6D8240FBB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985588" y="2530931"/>
            <a:ext cx="1" cy="37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817728-7974-4191-9B74-746DF105AFC4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6985589" y="3209937"/>
            <a:ext cx="1" cy="37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984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Garamond" panose="02020404030301010803" pitchFamily="18" charset="0"/>
              </a:rPr>
              <a:t>Digital Index</a:t>
            </a:r>
          </a:p>
        </p:txBody>
      </p:sp>
      <p:pic>
        <p:nvPicPr>
          <p:cNvPr id="5" name="Picture 3" descr="C:\Users\pc\Downloads\finalSco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0" y="676894"/>
            <a:ext cx="5794743" cy="446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FC491E-48FA-45B5-B302-199F6C140B57}"/>
              </a:ext>
            </a:extLst>
          </p:cNvPr>
          <p:cNvSpPr txBox="1"/>
          <p:nvPr/>
        </p:nvSpPr>
        <p:spPr>
          <a:xfrm>
            <a:off x="6145619" y="1530505"/>
            <a:ext cx="2349795" cy="1169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Puducherry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Mizoram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Punjab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Himachal Pradesh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Kerala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13C27-9FB9-43EF-8430-44B0551A5795}"/>
              </a:ext>
            </a:extLst>
          </p:cNvPr>
          <p:cNvSpPr txBox="1"/>
          <p:nvPr/>
        </p:nvSpPr>
        <p:spPr>
          <a:xfrm>
            <a:off x="6145619" y="3150369"/>
            <a:ext cx="2349794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Garamond" panose="02020404030301010803" pitchFamily="18" charset="0"/>
              </a:rPr>
              <a:t>Least Scores (Bottom 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C45E0-937E-4301-8EB3-A5CD0FF2636D}"/>
              </a:ext>
            </a:extLst>
          </p:cNvPr>
          <p:cNvSpPr txBox="1"/>
          <p:nvPr/>
        </p:nvSpPr>
        <p:spPr>
          <a:xfrm>
            <a:off x="6145619" y="1020726"/>
            <a:ext cx="2349795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Garamond" panose="02020404030301010803" pitchFamily="18" charset="0"/>
              </a:rPr>
              <a:t>Best Scores (Top 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571E34-5412-4D73-B990-6A9E096D95ED}"/>
              </a:ext>
            </a:extLst>
          </p:cNvPr>
          <p:cNvSpPr txBox="1"/>
          <p:nvPr/>
        </p:nvSpPr>
        <p:spPr>
          <a:xfrm>
            <a:off x="6145619" y="3689499"/>
            <a:ext cx="2349794" cy="1169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Bihar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Uttar Pradesh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Jharkhand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Madhya Pradesh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Chhattisgarh</a:t>
            </a:r>
          </a:p>
        </p:txBody>
      </p:sp>
    </p:spTree>
    <p:extLst>
      <p:ext uri="{BB962C8B-B14F-4D97-AF65-F5344CB8AC3E}">
        <p14:creationId xmlns:p14="http://schemas.microsoft.com/office/powerpoint/2010/main" val="359927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98250" y="0"/>
            <a:ext cx="8826600" cy="6330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Whom to Target?</a:t>
            </a:r>
            <a:endParaRPr lang="en-GB" sz="2000" dirty="0">
              <a:latin typeface="Garamond" panose="02020404030301010803" pitchFamily="18" charset="0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4294967295"/>
          </p:nvPr>
        </p:nvSpPr>
        <p:spPr>
          <a:xfrm>
            <a:off x="-1" y="831112"/>
            <a:ext cx="9006349" cy="3986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Merchants</a:t>
            </a:r>
          </a:p>
          <a:p>
            <a:pPr marL="285750" indent="-285750"/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How to identify the correct merchants?</a:t>
            </a:r>
          </a:p>
          <a:p>
            <a:pPr marL="742950" lvl="1" indent="-285750"/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Utilize the POS data</a:t>
            </a:r>
          </a:p>
          <a:p>
            <a:pPr marL="742950" lvl="1" indent="-285750"/>
            <a:r>
              <a:rPr lang="en-US" b="1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Assumption</a:t>
            </a:r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: Merchants doing high number of POS transactions will have higher propensity to convert to other modes of digital payments</a:t>
            </a:r>
          </a:p>
          <a:p>
            <a:pPr marL="742950" lvl="1" indent="-285750"/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26 merchant categories with 1300+ POS transactions - High propensity to convert to UPI</a:t>
            </a:r>
          </a:p>
          <a:p>
            <a:pPr marL="742950" lvl="1" indent="-285750"/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Remaining 206 merchant categories - Low propensity to convert to UPI</a:t>
            </a:r>
          </a:p>
          <a:p>
            <a:pPr marL="742950" lvl="1" indent="-285750"/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UPI Maximum amount is INR 1,00,000 which is more than the upper limit of POS transaction(INR 50,000)</a:t>
            </a:r>
          </a:p>
          <a:p>
            <a:pPr marL="742950" lvl="1" indent="-285750"/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Thus, all merchants are our potential targets</a:t>
            </a:r>
          </a:p>
        </p:txBody>
      </p:sp>
      <p:graphicFrame>
        <p:nvGraphicFramePr>
          <p:cNvPr id="80" name="Google Shape;80;p15"/>
          <p:cNvGraphicFramePr/>
          <p:nvPr>
            <p:extLst/>
          </p:nvPr>
        </p:nvGraphicFramePr>
        <p:xfrm>
          <a:off x="5071481" y="4552231"/>
          <a:ext cx="3285800" cy="407323"/>
        </p:xfrm>
        <a:graphic>
          <a:graphicData uri="http://schemas.openxmlformats.org/drawingml/2006/table">
            <a:tbl>
              <a:tblPr>
                <a:noFill/>
                <a:tableStyleId>{2020E1A6-758F-47A0-BF59-B547EA73A9EF}</a:tableStyleId>
              </a:tblPr>
              <a:tblGrid>
                <a:gridCol w="82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02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98250" y="9832"/>
            <a:ext cx="8826600" cy="6330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Feature Engineering on POS data and Modelling</a:t>
            </a:r>
            <a:endParaRPr lang="en-GB" sz="2000" dirty="0">
              <a:latin typeface="Garamond" panose="02020404030301010803" pitchFamily="18" charset="0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4294967295"/>
          </p:nvPr>
        </p:nvSpPr>
        <p:spPr>
          <a:xfrm>
            <a:off x="-1" y="831113"/>
            <a:ext cx="9006349" cy="3849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Aggregated data on Monthly level</a:t>
            </a:r>
          </a:p>
          <a:p>
            <a:pPr marL="285750" indent="-285750">
              <a:lnSpc>
                <a:spcPct val="100000"/>
              </a:lnSpc>
            </a:pPr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Built Features to capture the following information:-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b="1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Number of merchants </a:t>
            </a:r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- within the month and on overall level	</a:t>
            </a:r>
          </a:p>
          <a:p>
            <a:pPr marL="742950" lvl="1" indent="-285750"/>
            <a:r>
              <a:rPr lang="en-US" b="1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Amount of transaction </a:t>
            </a:r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– Sum, Maximum, Minimum, Average – within the month</a:t>
            </a:r>
          </a:p>
          <a:p>
            <a:pPr marL="742950" lvl="1" indent="-285750"/>
            <a:r>
              <a:rPr lang="en-US" b="1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Number of unique Pin codes, Number of unique Regions </a:t>
            </a:r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– within the month</a:t>
            </a:r>
          </a:p>
          <a:p>
            <a:pPr marL="742950" lvl="1" indent="-285750"/>
            <a:r>
              <a:rPr lang="en-US" b="1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Number of unique Pin codes, Number of unique Regions </a:t>
            </a:r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– on overall level</a:t>
            </a:r>
          </a:p>
          <a:p>
            <a:pPr marL="742950" lvl="1" indent="-285750"/>
            <a:r>
              <a:rPr lang="en-US" b="1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Number of unique customers</a:t>
            </a:r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– within the month and on overall level</a:t>
            </a:r>
          </a:p>
          <a:p>
            <a:pPr marL="742950" lvl="1" indent="-285750"/>
            <a:r>
              <a:rPr lang="en-US" b="1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Number of Approved transactions, Declined Transactions</a:t>
            </a:r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(split by reason of declining)</a:t>
            </a:r>
          </a:p>
          <a:p>
            <a:pPr marL="742950" lvl="1" indent="-285750"/>
            <a:r>
              <a:rPr lang="en-US" b="1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Number of unique customers lying in cluster 1,2,3 </a:t>
            </a:r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– within the month and on overall level</a:t>
            </a:r>
          </a:p>
        </p:txBody>
      </p:sp>
      <p:graphicFrame>
        <p:nvGraphicFramePr>
          <p:cNvPr id="80" name="Google Shape;80;p15"/>
          <p:cNvGraphicFramePr/>
          <p:nvPr>
            <p:extLst/>
          </p:nvPr>
        </p:nvGraphicFramePr>
        <p:xfrm>
          <a:off x="5071481" y="4552231"/>
          <a:ext cx="3285800" cy="407323"/>
        </p:xfrm>
        <a:graphic>
          <a:graphicData uri="http://schemas.openxmlformats.org/drawingml/2006/table">
            <a:tbl>
              <a:tblPr>
                <a:noFill/>
                <a:tableStyleId>{2020E1A6-758F-47A0-BF59-B547EA73A9EF}</a:tableStyleId>
              </a:tblPr>
              <a:tblGrid>
                <a:gridCol w="82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951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4088945" cy="12880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Feature Importance to identify Merchants with high propensity to convert to UPI</a:t>
            </a:r>
            <a:endParaRPr lang="en-GB" sz="2000" dirty="0">
              <a:latin typeface="Garamond" panose="02020404030301010803" pitchFamily="18" charset="0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4294967295"/>
          </p:nvPr>
        </p:nvSpPr>
        <p:spPr>
          <a:xfrm>
            <a:off x="363156" y="1624974"/>
            <a:ext cx="3362632" cy="2230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Number of Unique Customers</a:t>
            </a:r>
          </a:p>
          <a:p>
            <a:pPr marL="285750" indent="-285750"/>
            <a:r>
              <a:rPr lang="en-US" sz="1400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Number of Approved Transactions</a:t>
            </a:r>
          </a:p>
          <a:p>
            <a:pPr marL="285750" indent="-285750"/>
            <a:r>
              <a:rPr lang="en-US" sz="1400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Average Amount of Transactions</a:t>
            </a:r>
          </a:p>
          <a:p>
            <a:pPr marL="285750" indent="-285750"/>
            <a:r>
              <a:rPr lang="en-US" sz="1400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Number of unique </a:t>
            </a:r>
            <a:r>
              <a:rPr lang="en-US" sz="1400" dirty="0" err="1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PinCodes</a:t>
            </a:r>
            <a:r>
              <a:rPr lang="en-US" sz="1400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, but not number of Region</a:t>
            </a:r>
          </a:p>
          <a:p>
            <a:pPr marL="285750" indent="-285750"/>
            <a:r>
              <a:rPr lang="en-US" sz="1400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Minimum Amount of Transaction negatively impacts the propensity</a:t>
            </a:r>
          </a:p>
          <a:p>
            <a:pPr marL="285750" indent="-285750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0" name="Google Shape;80;p15"/>
          <p:cNvGraphicFramePr/>
          <p:nvPr>
            <p:extLst/>
          </p:nvPr>
        </p:nvGraphicFramePr>
        <p:xfrm>
          <a:off x="5071481" y="4552231"/>
          <a:ext cx="3285800" cy="407323"/>
        </p:xfrm>
        <a:graphic>
          <a:graphicData uri="http://schemas.openxmlformats.org/drawingml/2006/table">
            <a:tbl>
              <a:tblPr>
                <a:noFill/>
                <a:tableStyleId>{2020E1A6-758F-47A0-BF59-B547EA73A9EF}</a:tableStyleId>
              </a:tblPr>
              <a:tblGrid>
                <a:gridCol w="82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EC5D8FD-4BE7-4B91-9A31-11BD4E298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945" y="0"/>
            <a:ext cx="50563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81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b="1" dirty="0">
                <a:latin typeface="+mj-lt"/>
                <a:cs typeface="Calibri" pitchFamily="34" charset="0"/>
              </a:rPr>
              <a:t>Objective : Opportunity Mapping for Promotion of UPI in India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62226781"/>
              </p:ext>
            </p:extLst>
          </p:nvPr>
        </p:nvGraphicFramePr>
        <p:xfrm>
          <a:off x="870792" y="534726"/>
          <a:ext cx="3509821" cy="3728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A5BCEF4-BAF9-4049-B412-3B319FD49C1F}"/>
              </a:ext>
            </a:extLst>
          </p:cNvPr>
          <p:cNvSpPr txBox="1"/>
          <p:nvPr/>
        </p:nvSpPr>
        <p:spPr>
          <a:xfrm>
            <a:off x="4572000" y="1299153"/>
            <a:ext cx="41455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  <a:cs typeface="Arial"/>
                <a:sym typeface="Arial"/>
              </a:rPr>
              <a:t>India is one of the fastest growing economies with high adoption rate towards internet and mobile technology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  <a:cs typeface="Arial"/>
                <a:sym typeface="Arial"/>
              </a:rPr>
              <a:t>It is expected to have 500 million smartphone users by end of 2018 and the internet tariffs are continuously falling down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  <a:cs typeface="Arial"/>
                <a:sym typeface="Arial"/>
              </a:rPr>
              <a:t>The Finance Ministry of India aims for 25 billion digital payments in 2017-18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41C94-EA0F-4AC0-A880-CCA3B30F10C2}"/>
              </a:ext>
            </a:extLst>
          </p:cNvPr>
          <p:cNvSpPr txBox="1"/>
          <p:nvPr/>
        </p:nvSpPr>
        <p:spPr>
          <a:xfrm>
            <a:off x="247798" y="4027382"/>
            <a:ext cx="864840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Garamond"/>
                <a:ea typeface="+mn-ea"/>
                <a:cs typeface="+mn-cs"/>
                <a:sym typeface="Arial"/>
              </a:rPr>
              <a:t>This project aims to increase the penetration of UPI in the rural India by identifying the states which are highly probable to digitalize their payment methods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4285F4"/>
              </a:solidFill>
              <a:effectLst/>
              <a:uLnTx/>
              <a:uFillTx/>
              <a:latin typeface="Garamond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7810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98250" y="0"/>
            <a:ext cx="8826600" cy="6330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How Customer Clusters were built?</a:t>
            </a:r>
            <a:endParaRPr lang="en-GB" sz="2000" dirty="0">
              <a:latin typeface="Garamond" panose="02020404030301010803" pitchFamily="18" charset="0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4294967295"/>
          </p:nvPr>
        </p:nvSpPr>
        <p:spPr>
          <a:xfrm>
            <a:off x="-1" y="831113"/>
            <a:ext cx="9006349" cy="3849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Utilized NFS data</a:t>
            </a:r>
          </a:p>
          <a:p>
            <a:pPr marL="285750" indent="-285750"/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Applied K-Means clustering on the NFS data with new features built on the data</a:t>
            </a:r>
          </a:p>
          <a:p>
            <a:pPr marL="285750" indent="-285750"/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Feature Engineering performed to capture the following information on Monthly Level:-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b="1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Total Number of transactions performed by the card holder</a:t>
            </a:r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-  Number of Withdrawals, Enquiries, Mini-statement, </a:t>
            </a:r>
            <a:r>
              <a:rPr lang="en-US" dirty="0" err="1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PinChange</a:t>
            </a:r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, Others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b="1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Total Amount of transaction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b="1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Account type of the card/transaction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b="1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Number of Approved Transactions, Number of Declined Transactions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b="1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Number of Unique Pin Codes </a:t>
            </a:r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in which transactions have been performed </a:t>
            </a:r>
          </a:p>
          <a:p>
            <a:pPr marL="285750" indent="-285750"/>
            <a:endParaRPr lang="en-US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0" name="Google Shape;80;p15"/>
          <p:cNvGraphicFramePr/>
          <p:nvPr>
            <p:extLst/>
          </p:nvPr>
        </p:nvGraphicFramePr>
        <p:xfrm>
          <a:off x="5071481" y="4552231"/>
          <a:ext cx="3285800" cy="407323"/>
        </p:xfrm>
        <a:graphic>
          <a:graphicData uri="http://schemas.openxmlformats.org/drawingml/2006/table">
            <a:tbl>
              <a:tblPr>
                <a:noFill/>
                <a:tableStyleId>{2020E1A6-758F-47A0-BF59-B547EA73A9EF}</a:tableStyleId>
              </a:tblPr>
              <a:tblGrid>
                <a:gridCol w="82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341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98250" y="0"/>
            <a:ext cx="8826600" cy="6330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Number of Clusters</a:t>
            </a:r>
            <a:endParaRPr lang="en-GB" sz="2000" dirty="0">
              <a:latin typeface="Garamond" panose="02020404030301010803" pitchFamily="18" charset="0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4294967295"/>
          </p:nvPr>
        </p:nvSpPr>
        <p:spPr>
          <a:xfrm>
            <a:off x="5643716" y="831113"/>
            <a:ext cx="3362632" cy="3849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Decided number of clusters from scree plot</a:t>
            </a:r>
          </a:p>
          <a:p>
            <a:pPr marL="285750" indent="-285750"/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Ideal number of clusters is 2</a:t>
            </a:r>
          </a:p>
          <a:p>
            <a:pPr marL="285750" indent="-285750"/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Added a variable for cluster number in the NFS data against each card number</a:t>
            </a:r>
          </a:p>
          <a:p>
            <a:pPr marL="285750" indent="-285750"/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Combined the cluster data with POS data</a:t>
            </a:r>
          </a:p>
          <a:p>
            <a:pPr marL="285750" indent="-285750"/>
            <a:r>
              <a:rPr lang="en-US" dirty="0">
                <a:solidFill>
                  <a:schemeClr val="bg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Assigned cluster = 3 for card numbers that were not present in NFS data</a:t>
            </a:r>
          </a:p>
          <a:p>
            <a:pPr marL="285750" indent="-285750"/>
            <a:endParaRPr lang="en-US" dirty="0">
              <a:solidFill>
                <a:schemeClr val="bg2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marL="285750" indent="-285750"/>
            <a:endParaRPr lang="en-US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D535B-7040-49D7-8977-EC4BD0EAE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02" y="1194875"/>
            <a:ext cx="5244017" cy="327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09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98250" y="0"/>
            <a:ext cx="8826600" cy="6330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Why would banks and merchants move from POS machines to UPI?</a:t>
            </a:r>
            <a:endParaRPr lang="en-GB" sz="2000" dirty="0">
              <a:latin typeface="Garamond" panose="02020404030301010803" pitchFamily="18" charset="0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4294967295"/>
          </p:nvPr>
        </p:nvSpPr>
        <p:spPr>
          <a:xfrm>
            <a:off x="363794" y="831112"/>
            <a:ext cx="8642554" cy="4128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Banks</a:t>
            </a:r>
          </a:p>
          <a:p>
            <a:pPr marL="742950" lvl="1" indent="-285750"/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Costs anywhere between Rs 1,200 to 2,500 to just acquire a merchant</a:t>
            </a:r>
          </a:p>
          <a:p>
            <a:pPr marL="742950" lvl="1" indent="-285750"/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Costs INR 8,000 – 10,000 for a POS machine </a:t>
            </a:r>
          </a:p>
          <a:p>
            <a:pPr marL="742950" lvl="1" indent="-285750"/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An average monthly cost of INR 250 per terminal for maintenance</a:t>
            </a:r>
          </a:p>
          <a:p>
            <a:pPr marL="742950" lvl="1" indent="-285750">
              <a:lnSpc>
                <a:spcPct val="200000"/>
              </a:lnSpc>
            </a:pP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In return, acquiring banks would earn a paltry 5 to 8 basis point</a:t>
            </a:r>
          </a:p>
          <a:p>
            <a:pPr marL="285750" indent="-285750">
              <a:lnSpc>
                <a:spcPct val="100000"/>
              </a:lnSpc>
            </a:pP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Merchants </a:t>
            </a:r>
          </a:p>
          <a:p>
            <a:pPr marL="742950" lvl="1" indent="-285750">
              <a:lnSpc>
                <a:spcPct val="100000"/>
              </a:lnSpc>
            </a:pP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Have to pay between 1-2 percent fees on digital payments</a:t>
            </a:r>
          </a:p>
          <a:p>
            <a:pPr marL="742950" lvl="1" indent="-285750">
              <a:lnSpc>
                <a:spcPct val="200000"/>
              </a:lnSpc>
            </a:pP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Additional monthly and annual charges, depending on merchant type and geography</a:t>
            </a:r>
          </a:p>
          <a:p>
            <a:pPr marL="285750" indent="-285750"/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Mobile Payment methods make mobiles a POS device </a:t>
            </a:r>
            <a:endParaRPr lang="en-US" dirty="0">
              <a:solidFill>
                <a:schemeClr val="bg2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477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2;p20">
            <a:extLst>
              <a:ext uri="{FF2B5EF4-FFF2-40B4-BE49-F238E27FC236}">
                <a16:creationId xmlns:a16="http://schemas.microsoft.com/office/drawing/2014/main" id="{7B320ADE-EC09-4163-BAC8-4F870B285AB4}"/>
              </a:ext>
            </a:extLst>
          </p:cNvPr>
          <p:cNvSpPr txBox="1">
            <a:spLocks/>
          </p:cNvSpPr>
          <p:nvPr/>
        </p:nvSpPr>
        <p:spPr>
          <a:xfrm>
            <a:off x="460950" y="764084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IN" dirty="0">
                <a:latin typeface="Garamond" panose="02020404030301010803" pitchFamily="18" charset="0"/>
              </a:rPr>
              <a:t>How it works</a:t>
            </a:r>
          </a:p>
        </p:txBody>
      </p:sp>
      <p:cxnSp>
        <p:nvCxnSpPr>
          <p:cNvPr id="5" name="Google Shape;143;p20">
            <a:extLst>
              <a:ext uri="{FF2B5EF4-FFF2-40B4-BE49-F238E27FC236}">
                <a16:creationId xmlns:a16="http://schemas.microsoft.com/office/drawing/2014/main" id="{9DB2C21D-A4C4-4B45-81EF-214236DE45E5}"/>
              </a:ext>
            </a:extLst>
          </p:cNvPr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44;p20">
            <a:extLst>
              <a:ext uri="{FF2B5EF4-FFF2-40B4-BE49-F238E27FC236}">
                <a16:creationId xmlns:a16="http://schemas.microsoft.com/office/drawing/2014/main" id="{FAC63F89-EE26-43EC-83D9-857F525638CD}"/>
              </a:ext>
            </a:extLst>
          </p:cNvPr>
          <p:cNvSpPr txBox="1">
            <a:spLocks/>
          </p:cNvSpPr>
          <p:nvPr/>
        </p:nvSpPr>
        <p:spPr>
          <a:xfrm>
            <a:off x="976112" y="2384687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IN" sz="1700" dirty="0">
                <a:solidFill>
                  <a:schemeClr val="dk1"/>
                </a:solidFill>
                <a:latin typeface="Garamond" panose="02020404030301010803" pitchFamily="18" charset="0"/>
              </a:rPr>
              <a:t>Step 1</a:t>
            </a:r>
          </a:p>
        </p:txBody>
      </p:sp>
      <p:sp>
        <p:nvSpPr>
          <p:cNvPr id="7" name="Google Shape;145;p20">
            <a:extLst>
              <a:ext uri="{FF2B5EF4-FFF2-40B4-BE49-F238E27FC236}">
                <a16:creationId xmlns:a16="http://schemas.microsoft.com/office/drawing/2014/main" id="{C54B794C-2122-46EB-A073-4793886B4A49}"/>
              </a:ext>
            </a:extLst>
          </p:cNvPr>
          <p:cNvSpPr txBox="1">
            <a:spLocks/>
          </p:cNvSpPr>
          <p:nvPr/>
        </p:nvSpPr>
        <p:spPr>
          <a:xfrm>
            <a:off x="976111" y="2674712"/>
            <a:ext cx="1814077" cy="95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>
              <a:spcAft>
                <a:spcPts val="1600"/>
              </a:spcAft>
              <a:buFont typeface="Roboto"/>
              <a:buNone/>
            </a:pPr>
            <a:r>
              <a:rPr lang="en-US" sz="1400" dirty="0">
                <a:solidFill>
                  <a:schemeClr val="dk2"/>
                </a:solidFill>
                <a:latin typeface="Garamond" panose="02020404030301010803" pitchFamily="18" charset="0"/>
              </a:rPr>
              <a:t>Target the Areas with people having higher propensity to switch to Digital Payments</a:t>
            </a:r>
          </a:p>
        </p:txBody>
      </p:sp>
      <p:cxnSp>
        <p:nvCxnSpPr>
          <p:cNvPr id="8" name="Google Shape;146;p20">
            <a:extLst>
              <a:ext uri="{FF2B5EF4-FFF2-40B4-BE49-F238E27FC236}">
                <a16:creationId xmlns:a16="http://schemas.microsoft.com/office/drawing/2014/main" id="{0A9A3E96-AAB6-4816-A68A-E470E727BFBD}"/>
              </a:ext>
            </a:extLst>
          </p:cNvPr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47;p20">
            <a:extLst>
              <a:ext uri="{FF2B5EF4-FFF2-40B4-BE49-F238E27FC236}">
                <a16:creationId xmlns:a16="http://schemas.microsoft.com/office/drawing/2014/main" id="{A950301D-A4E9-4A7F-8267-4DFDF230B9B2}"/>
              </a:ext>
            </a:extLst>
          </p:cNvPr>
          <p:cNvSpPr txBox="1">
            <a:spLocks/>
          </p:cNvSpPr>
          <p:nvPr/>
        </p:nvSpPr>
        <p:spPr>
          <a:xfrm>
            <a:off x="3482142" y="2278474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IN" sz="1700" dirty="0">
                <a:solidFill>
                  <a:schemeClr val="dk1"/>
                </a:solidFill>
                <a:latin typeface="Garamond" panose="02020404030301010803" pitchFamily="18" charset="0"/>
              </a:rPr>
              <a:t>Step 2</a:t>
            </a:r>
          </a:p>
        </p:txBody>
      </p:sp>
      <p:sp>
        <p:nvSpPr>
          <p:cNvPr id="10" name="Google Shape;148;p20">
            <a:extLst>
              <a:ext uri="{FF2B5EF4-FFF2-40B4-BE49-F238E27FC236}">
                <a16:creationId xmlns:a16="http://schemas.microsoft.com/office/drawing/2014/main" id="{9332781D-29A7-4C4B-B66E-63D77D377359}"/>
              </a:ext>
            </a:extLst>
          </p:cNvPr>
          <p:cNvSpPr txBox="1">
            <a:spLocks/>
          </p:cNvSpPr>
          <p:nvPr/>
        </p:nvSpPr>
        <p:spPr>
          <a:xfrm>
            <a:off x="3536534" y="2534869"/>
            <a:ext cx="2362551" cy="81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>
              <a:spcAft>
                <a:spcPts val="1600"/>
              </a:spcAft>
              <a:buNone/>
            </a:pPr>
            <a:r>
              <a:rPr lang="en-US" sz="1400" dirty="0">
                <a:solidFill>
                  <a:schemeClr val="dk2"/>
                </a:solidFill>
                <a:latin typeface="Garamond" panose="02020404030301010803" pitchFamily="18" charset="0"/>
              </a:rPr>
              <a:t>Finding the right merchants and right Digital Payment Methods for them</a:t>
            </a:r>
          </a:p>
        </p:txBody>
      </p:sp>
      <p:cxnSp>
        <p:nvCxnSpPr>
          <p:cNvPr id="11" name="Google Shape;149;p20">
            <a:extLst>
              <a:ext uri="{FF2B5EF4-FFF2-40B4-BE49-F238E27FC236}">
                <a16:creationId xmlns:a16="http://schemas.microsoft.com/office/drawing/2014/main" id="{7E16D1B5-AC40-47FA-9C5A-EFB25DD58F67}"/>
              </a:ext>
            </a:extLst>
          </p:cNvPr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50;p20">
            <a:extLst>
              <a:ext uri="{FF2B5EF4-FFF2-40B4-BE49-F238E27FC236}">
                <a16:creationId xmlns:a16="http://schemas.microsoft.com/office/drawing/2014/main" id="{B433959D-927A-47E6-8BE6-AFC7A375F8E4}"/>
              </a:ext>
            </a:extLst>
          </p:cNvPr>
          <p:cNvSpPr txBox="1">
            <a:spLocks/>
          </p:cNvSpPr>
          <p:nvPr/>
        </p:nvSpPr>
        <p:spPr>
          <a:xfrm>
            <a:off x="6504637" y="1929945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IN" sz="1700" dirty="0">
                <a:solidFill>
                  <a:schemeClr val="dk1"/>
                </a:solidFill>
                <a:latin typeface="Garamond" panose="02020404030301010803" pitchFamily="18" charset="0"/>
              </a:rPr>
              <a:t>Step 3</a:t>
            </a:r>
          </a:p>
        </p:txBody>
      </p:sp>
      <p:sp>
        <p:nvSpPr>
          <p:cNvPr id="13" name="Google Shape;151;p20">
            <a:extLst>
              <a:ext uri="{FF2B5EF4-FFF2-40B4-BE49-F238E27FC236}">
                <a16:creationId xmlns:a16="http://schemas.microsoft.com/office/drawing/2014/main" id="{B5266D67-1C7A-4989-8E39-8FB9B6C2B975}"/>
              </a:ext>
            </a:extLst>
          </p:cNvPr>
          <p:cNvSpPr txBox="1">
            <a:spLocks/>
          </p:cNvSpPr>
          <p:nvPr/>
        </p:nvSpPr>
        <p:spPr>
          <a:xfrm>
            <a:off x="6504636" y="2219971"/>
            <a:ext cx="2178399" cy="986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>
              <a:spcAft>
                <a:spcPts val="1600"/>
              </a:spcAft>
              <a:buNone/>
            </a:pPr>
            <a:r>
              <a:rPr lang="en-US" sz="1400" dirty="0">
                <a:solidFill>
                  <a:schemeClr val="dk2"/>
                </a:solidFill>
                <a:latin typeface="Garamond" panose="02020404030301010803" pitchFamily="18" charset="0"/>
              </a:rPr>
              <a:t>Promotion through Loyalty Programs and Incentives for different Digital Payment Methods</a:t>
            </a:r>
          </a:p>
        </p:txBody>
      </p:sp>
      <p:grpSp>
        <p:nvGrpSpPr>
          <p:cNvPr id="14" name="Google Shape;152;p20">
            <a:extLst>
              <a:ext uri="{FF2B5EF4-FFF2-40B4-BE49-F238E27FC236}">
                <a16:creationId xmlns:a16="http://schemas.microsoft.com/office/drawing/2014/main" id="{AC30F1B4-8DE1-4C23-9AE5-F6DD24155FE1}"/>
              </a:ext>
            </a:extLst>
          </p:cNvPr>
          <p:cNvGrpSpPr/>
          <p:nvPr/>
        </p:nvGrpSpPr>
        <p:grpSpPr>
          <a:xfrm>
            <a:off x="976111" y="3394150"/>
            <a:ext cx="7191777" cy="1493379"/>
            <a:chOff x="853431" y="3131522"/>
            <a:chExt cx="7191777" cy="1493379"/>
          </a:xfrm>
        </p:grpSpPr>
        <p:cxnSp>
          <p:nvCxnSpPr>
            <p:cNvPr id="15" name="Google Shape;153;p20">
              <a:extLst>
                <a:ext uri="{FF2B5EF4-FFF2-40B4-BE49-F238E27FC236}">
                  <a16:creationId xmlns:a16="http://schemas.microsoft.com/office/drawing/2014/main" id="{757ADC23-2710-4A2F-B1D8-BB85AA28E1D2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319972" y="3878212"/>
              <a:ext cx="4081966" cy="17712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6" name="Google Shape;154;p20">
              <a:extLst>
                <a:ext uri="{FF2B5EF4-FFF2-40B4-BE49-F238E27FC236}">
                  <a16:creationId xmlns:a16="http://schemas.microsoft.com/office/drawing/2014/main" id="{745B7D8C-108F-4025-8B59-4D09384C5F09}"/>
                </a:ext>
              </a:extLst>
            </p:cNvPr>
            <p:cNvSpPr/>
            <p:nvPr/>
          </p:nvSpPr>
          <p:spPr>
            <a:xfrm>
              <a:off x="853431" y="3485773"/>
              <a:ext cx="1466541" cy="11391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bg1"/>
                  </a:solidFill>
                  <a:latin typeface="Garamond" panose="02020404030301010803" pitchFamily="18" charset="0"/>
                </a:rPr>
                <a:t>Leverage</a:t>
              </a:r>
              <a:endParaRPr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7" name="Google Shape;156;p20">
              <a:extLst>
                <a:ext uri="{FF2B5EF4-FFF2-40B4-BE49-F238E27FC236}">
                  <a16:creationId xmlns:a16="http://schemas.microsoft.com/office/drawing/2014/main" id="{3618995B-5F96-4305-9921-1A654DAAB858}"/>
                </a:ext>
              </a:extLst>
            </p:cNvPr>
            <p:cNvSpPr/>
            <p:nvPr/>
          </p:nvSpPr>
          <p:spPr>
            <a:xfrm>
              <a:off x="3395729" y="3283922"/>
              <a:ext cx="1466541" cy="124448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   </a:t>
              </a:r>
              <a:r>
                <a:rPr lang="en-US" sz="1800" dirty="0">
                  <a:solidFill>
                    <a:schemeClr val="bg1"/>
                  </a:solidFill>
                  <a:latin typeface="Garamond" panose="02020404030301010803" pitchFamily="18" charset="0"/>
                </a:rPr>
                <a:t>Extend</a:t>
              </a:r>
              <a:endParaRPr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8" name="Google Shape;155;p20">
              <a:extLst>
                <a:ext uri="{FF2B5EF4-FFF2-40B4-BE49-F238E27FC236}">
                  <a16:creationId xmlns:a16="http://schemas.microsoft.com/office/drawing/2014/main" id="{9927087A-E83C-463D-8452-4A003935BD8E}"/>
                </a:ext>
              </a:extLst>
            </p:cNvPr>
            <p:cNvSpPr/>
            <p:nvPr/>
          </p:nvSpPr>
          <p:spPr>
            <a:xfrm>
              <a:off x="6401938" y="3131522"/>
              <a:ext cx="1643270" cy="149337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     </a:t>
              </a:r>
              <a:r>
                <a:rPr lang="en-US" sz="1800" dirty="0">
                  <a:solidFill>
                    <a:schemeClr val="bg1"/>
                  </a:solidFill>
                  <a:latin typeface="Garamond" panose="02020404030301010803" pitchFamily="18" charset="0"/>
                </a:rPr>
                <a:t>Scale</a:t>
              </a:r>
              <a:endParaRPr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E5986B4-D3E0-4FD6-BCBF-94617EDAF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0"/>
            <a:ext cx="2387600" cy="169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27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A2FD270-AAD2-4233-80FB-B9A1B19CBE05}"/>
              </a:ext>
            </a:extLst>
          </p:cNvPr>
          <p:cNvSpPr txBox="1">
            <a:spLocks/>
          </p:cNvSpPr>
          <p:nvPr/>
        </p:nvSpPr>
        <p:spPr>
          <a:xfrm>
            <a:off x="158700" y="-9832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latin typeface="Garamond" panose="02020404030301010803" pitchFamily="18" charset="0"/>
              </a:rPr>
              <a:t>Key Pain points of Merchants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90B89-9C68-4E2B-81D1-02D2E3120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94" y="808074"/>
            <a:ext cx="5624014" cy="399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82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8774-B207-47E4-9CD5-9A25A9D9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dirty="0">
                <a:latin typeface="Garamond" panose="02020404030301010803" pitchFamily="18" charset="0"/>
              </a:rPr>
              <a:t>Propensity of Adoption of Payment Technologies in India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EA6D16-052B-4E3F-963A-B790CEF80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12284"/>
              </p:ext>
            </p:extLst>
          </p:nvPr>
        </p:nvGraphicFramePr>
        <p:xfrm>
          <a:off x="481812" y="998929"/>
          <a:ext cx="8059476" cy="2961640"/>
        </p:xfrm>
        <a:graphic>
          <a:graphicData uri="http://schemas.openxmlformats.org/drawingml/2006/table">
            <a:tbl>
              <a:tblPr firstRow="1" bandRow="1">
                <a:tableStyleId>{2020E1A6-758F-47A0-BF59-B547EA73A9EF}</a:tableStyleId>
              </a:tblPr>
              <a:tblGrid>
                <a:gridCol w="2165695">
                  <a:extLst>
                    <a:ext uri="{9D8B030D-6E8A-4147-A177-3AD203B41FA5}">
                      <a16:colId xmlns:a16="http://schemas.microsoft.com/office/drawing/2014/main" val="1803834604"/>
                    </a:ext>
                  </a:extLst>
                </a:gridCol>
                <a:gridCol w="3207289">
                  <a:extLst>
                    <a:ext uri="{9D8B030D-6E8A-4147-A177-3AD203B41FA5}">
                      <a16:colId xmlns:a16="http://schemas.microsoft.com/office/drawing/2014/main" val="175092875"/>
                    </a:ext>
                  </a:extLst>
                </a:gridCol>
                <a:gridCol w="2686492">
                  <a:extLst>
                    <a:ext uri="{9D8B030D-6E8A-4147-A177-3AD203B41FA5}">
                      <a16:colId xmlns:a16="http://schemas.microsoft.com/office/drawing/2014/main" val="2294064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Garamond" panose="02020404030301010803" pitchFamily="18" charset="0"/>
                        </a:rPr>
                        <a:t>Payment 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Garamond" panose="02020404030301010803" pitchFamily="18" charset="0"/>
                        </a:rPr>
                        <a:t>Potential 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Garamond" panose="02020404030301010803" pitchFamily="18" charset="0"/>
                        </a:rPr>
                        <a:t>Propensity for Adoption in India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48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Invisible/ Contactless Payments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Organised Retail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Hospitality, Entertainment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010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Voice- Based Payments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Banking Transactions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P2P payments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220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Social Media Payments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Non financial banking transactions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P2P payments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552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Biometric Payments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Banking Transactions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Bill Payments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46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Audio Based Payments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P2P Payments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Merchant Payments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0863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BAC05B5-DEF4-4220-8FAB-FCD2506E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463" y="1420984"/>
            <a:ext cx="644329" cy="381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0DAD97-A326-4A21-83B5-A188AC891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428" y="1906424"/>
            <a:ext cx="512064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4C1593-077F-414E-B6D8-F64F1D228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939" y="2467169"/>
            <a:ext cx="512064" cy="409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76A19F-CE08-4438-AE36-CA3FFBE62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790" y="2950869"/>
            <a:ext cx="512065" cy="451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84E9F4-0E34-4755-9E76-805DFDAF1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107" y="3476230"/>
            <a:ext cx="4953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81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Garamond" panose="02020404030301010803" pitchFamily="18" charset="0"/>
              </a:rPr>
              <a:t>Promotions, Incentives and Loyalty </a:t>
            </a:r>
            <a:r>
              <a:rPr lang="en-US" sz="2000" dirty="0" err="1">
                <a:latin typeface="Garamond" panose="02020404030301010803" pitchFamily="18" charset="0"/>
              </a:rPr>
              <a:t>Programmes</a:t>
            </a:r>
            <a:endParaRPr lang="en-US" sz="2000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560" y="731520"/>
            <a:ext cx="3058160" cy="42937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250" y="731520"/>
            <a:ext cx="590631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Customer Level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sz="1600" dirty="0">
              <a:latin typeface="Garamond" panose="02020404030301010803" pitchFamily="18" charset="0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Find patterns in Spending behavior and incentivize transactions</a:t>
            </a:r>
          </a:p>
          <a:p>
            <a:pPr marL="285750" lvl="2" indent="-285750">
              <a:buFont typeface="Arial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Provide Cash Back on first few transactions to retain and gain confidence</a:t>
            </a:r>
          </a:p>
          <a:p>
            <a:pPr marL="285750" lvl="2" indent="-285750">
              <a:buFont typeface="Arial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Remove Charges on transactions from wallet to bank account</a:t>
            </a:r>
          </a:p>
          <a:p>
            <a:pPr marL="285750" lvl="2" indent="-285750">
              <a:buFont typeface="Arial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User-friendly Interface</a:t>
            </a:r>
          </a:p>
          <a:p>
            <a:pPr marL="285750" lvl="2" indent="-285750">
              <a:buFont typeface="Arial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Maintain Secure transaction while ensuring ease of transaction</a:t>
            </a:r>
          </a:p>
          <a:p>
            <a:endParaRPr lang="en-US" sz="1600" dirty="0">
              <a:latin typeface="Garamond" panose="02020404030301010803" pitchFamily="18" charset="0"/>
            </a:endParaRPr>
          </a:p>
          <a:p>
            <a:r>
              <a:rPr lang="en-US" sz="2000" dirty="0">
                <a:latin typeface="Garamond" panose="02020404030301010803" pitchFamily="18" charset="0"/>
              </a:rPr>
              <a:t>Merchant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Merchant Cashbacks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GST Tax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Reimbursement of Online Payment charges up to a certain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Garamond" panose="02020404030301010803" pitchFamily="18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425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Garamond" panose="02020404030301010803" pitchFamily="18" charset="0"/>
              </a:rPr>
              <a:t>Future Scope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250" y="1272295"/>
            <a:ext cx="88266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Garamond" panose="02020404030301010803" pitchFamily="18" charset="0"/>
              </a:rPr>
              <a:t>Use of more Recent and Granular data to identify regions with high propensity of using digital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Garamond" panose="02020404030301010803" pitchFamily="18" charset="0"/>
              </a:rPr>
              <a:t>Use of more Macroeconomic Indicators to identify regions</a:t>
            </a:r>
          </a:p>
          <a:p>
            <a:endParaRPr lang="en-IN" sz="1600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Garamond" panose="02020404030301010803" pitchFamily="18" charset="0"/>
              </a:rPr>
              <a:t>Incorporate Drill Down analysis capability from state level to city or village level</a:t>
            </a:r>
            <a:br>
              <a:rPr lang="en-IN" sz="2400" dirty="0">
                <a:latin typeface="Garamond" panose="02020404030301010803" pitchFamily="18" charset="0"/>
              </a:rPr>
            </a:br>
            <a:endParaRPr lang="en-IN" sz="2400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Garamond" panose="02020404030301010803" pitchFamily="18" charset="0"/>
              </a:rPr>
              <a:t>Use of Merchant Level Data for in depth analysis of features that increase likelihood of adopting digital methods</a:t>
            </a:r>
            <a:br>
              <a:rPr lang="en-IN" sz="2400" dirty="0">
                <a:latin typeface="Garamond" panose="02020404030301010803" pitchFamily="18" charset="0"/>
              </a:rPr>
            </a:br>
            <a:endParaRPr lang="en-IN" sz="2400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Garamond" panose="02020404030301010803" pitchFamily="18" charset="0"/>
              </a:rPr>
              <a:t>Incorporate data of Government Schemes and Policies as feedback in the model</a:t>
            </a:r>
            <a:endParaRPr lang="en-US" sz="1600" dirty="0">
              <a:latin typeface="Garamond" panose="02020404030301010803" pitchFamily="18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600" dirty="0">
              <a:latin typeface="Garamond" panose="02020404030301010803" pitchFamily="18" charset="0"/>
            </a:endParaRP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055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E846-21F3-4776-925F-C40009B5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dirty="0">
                <a:latin typeface="Garamond" panose="02020404030301010803" pitchFamily="18" charset="0"/>
              </a:rPr>
              <a:t>References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D5A3E-89A8-43A8-9A3A-C7E92AB1AE9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99925" y="866664"/>
            <a:ext cx="8223250" cy="2709862"/>
          </a:xfrm>
        </p:spPr>
        <p:txBody>
          <a:bodyPr/>
          <a:lstStyle/>
          <a:p>
            <a:r>
              <a:rPr lang="en-IN" dirty="0">
                <a:latin typeface="Garamond" panose="02020404030301010803" pitchFamily="18" charset="0"/>
              </a:rPr>
              <a:t>Data Sources – </a:t>
            </a:r>
          </a:p>
          <a:p>
            <a:pPr lvl="1"/>
            <a:r>
              <a:rPr lang="en-IN" dirty="0">
                <a:latin typeface="Garamond" panose="02020404030301010803" pitchFamily="18" charset="0"/>
                <a:hlinkClick r:id="rId2"/>
              </a:rPr>
              <a:t>http://niti.gov.in/content/population-number-male-female-rural-urban</a:t>
            </a:r>
            <a:endParaRPr lang="en-IN" dirty="0">
              <a:latin typeface="Garamond" panose="02020404030301010803" pitchFamily="18" charset="0"/>
            </a:endParaRPr>
          </a:p>
          <a:p>
            <a:pPr lvl="1"/>
            <a:r>
              <a:rPr lang="en-IN" dirty="0">
                <a:latin typeface="Garamond" panose="02020404030301010803" pitchFamily="18" charset="0"/>
                <a:hlinkClick r:id="rId3"/>
              </a:rPr>
              <a:t>https://www.statista.com/statistics/271308/population-growth-in-india/</a:t>
            </a:r>
            <a:endParaRPr lang="en-IN" dirty="0">
              <a:latin typeface="Garamond" panose="02020404030301010803" pitchFamily="18" charset="0"/>
            </a:endParaRPr>
          </a:p>
          <a:p>
            <a:pPr lvl="1"/>
            <a:r>
              <a:rPr lang="en-IN" dirty="0">
                <a:latin typeface="Garamond" panose="02020404030301010803" pitchFamily="18" charset="0"/>
                <a:hlinkClick r:id="rId4"/>
              </a:rPr>
              <a:t>http://planningcommission.nic.in/data/datatable/data_2312/DatabookDec2014 76.pdf</a:t>
            </a:r>
            <a:endParaRPr lang="en-IN" dirty="0">
              <a:latin typeface="Garamond" panose="02020404030301010803" pitchFamily="18" charset="0"/>
            </a:endParaRPr>
          </a:p>
          <a:p>
            <a:pPr lvl="1"/>
            <a:r>
              <a:rPr lang="en-IN" dirty="0">
                <a:latin typeface="Garamond" panose="02020404030301010803" pitchFamily="18" charset="0"/>
                <a:hlinkClick r:id="rId5"/>
              </a:rPr>
              <a:t>https://en.wikipedia.org/wiki/List_of_Indian_states_and_union_territories_by_GDP</a:t>
            </a:r>
            <a:endParaRPr lang="en-IN" dirty="0">
              <a:latin typeface="Garamond" panose="02020404030301010803" pitchFamily="18" charset="0"/>
            </a:endParaRPr>
          </a:p>
          <a:p>
            <a:pPr lvl="1"/>
            <a:r>
              <a:rPr lang="en-IN" dirty="0">
                <a:latin typeface="Garamond" panose="02020404030301010803" pitchFamily="18" charset="0"/>
                <a:hlinkClick r:id="rId6"/>
              </a:rPr>
              <a:t>https://rbidocs.rbi.org.in/rdocs/STATEREGION_ATM/PDFs/ATMD062018EE1E6DCBB9BF492380E1CA6EA9E2AC96.PDF</a:t>
            </a:r>
            <a:endParaRPr lang="en-IN" dirty="0">
              <a:latin typeface="Garamond" panose="02020404030301010803" pitchFamily="18" charset="0"/>
            </a:endParaRPr>
          </a:p>
          <a:p>
            <a:pPr lvl="1"/>
            <a:r>
              <a:rPr lang="en-IN" dirty="0">
                <a:latin typeface="Garamond" panose="02020404030301010803" pitchFamily="18" charset="0"/>
                <a:hlinkClick r:id="rId7"/>
              </a:rPr>
              <a:t>https://www.trai.gov.in/sites/default/files/YPIRReport04052018.pdf</a:t>
            </a:r>
            <a:endParaRPr lang="en-IN" dirty="0">
              <a:latin typeface="Garamond" panose="02020404030301010803" pitchFamily="18" charset="0"/>
            </a:endParaRPr>
          </a:p>
          <a:p>
            <a:pPr lvl="1"/>
            <a:r>
              <a:rPr lang="en-IN" dirty="0">
                <a:latin typeface="Garamond" panose="02020404030301010803" pitchFamily="18" charset="0"/>
                <a:hlinkClick r:id="rId8"/>
              </a:rPr>
              <a:t>https://data.gov.in/catalog/progress-report-village-electrification</a:t>
            </a:r>
            <a:endParaRPr lang="en-IN" dirty="0">
              <a:latin typeface="Garamond" panose="02020404030301010803" pitchFamily="18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0676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4294967295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Garamond" panose="02020404030301010803" pitchFamily="18" charset="0"/>
              </a:rPr>
              <a:t>The Team</a:t>
            </a:r>
            <a:endParaRPr sz="3600" dirty="0">
              <a:latin typeface="Garamond" panose="02020404030301010803" pitchFamily="18" charset="0"/>
            </a:endParaRPr>
          </a:p>
        </p:txBody>
      </p:sp>
      <p:sp>
        <p:nvSpPr>
          <p:cNvPr id="102" name="Google Shape;102;p17"/>
          <p:cNvSpPr txBox="1">
            <a:spLocks noGrp="1"/>
          </p:cNvSpPr>
          <p:nvPr>
            <p:ph type="title" idx="4294967295"/>
          </p:nvPr>
        </p:nvSpPr>
        <p:spPr>
          <a:xfrm>
            <a:off x="231725" y="3047794"/>
            <a:ext cx="176333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Garamond" panose="02020404030301010803" pitchFamily="18" charset="0"/>
              </a:rPr>
              <a:t>Deepanshi Seth</a:t>
            </a:r>
            <a:endParaRPr sz="1800" dirty="0">
              <a:solidFill>
                <a:schemeClr val="dk1"/>
              </a:solidFill>
              <a:latin typeface="Garamond" panose="02020404030301010803" pitchFamily="18" charset="0"/>
            </a:endParaRPr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4294967295"/>
          </p:nvPr>
        </p:nvSpPr>
        <p:spPr>
          <a:xfrm>
            <a:off x="350475" y="3572413"/>
            <a:ext cx="1383319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PGDBA, IIM C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 idx="4294967295"/>
          </p:nvPr>
        </p:nvSpPr>
        <p:spPr>
          <a:xfrm>
            <a:off x="2006930" y="3070399"/>
            <a:ext cx="1552316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1800" dirty="0">
                <a:solidFill>
                  <a:schemeClr val="dk1"/>
                </a:solidFill>
                <a:latin typeface="Garamond" panose="02020404030301010803" pitchFamily="18" charset="0"/>
              </a:rPr>
              <a:t>Abhi Jain</a:t>
            </a:r>
            <a:endParaRPr sz="1800" dirty="0">
              <a:solidFill>
                <a:schemeClr val="dk1"/>
              </a:solidFill>
              <a:latin typeface="Garamond" panose="02020404030301010803" pitchFamily="18" charset="0"/>
            </a:endParaRPr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 idx="4294967295"/>
          </p:nvPr>
        </p:nvSpPr>
        <p:spPr>
          <a:xfrm>
            <a:off x="3637690" y="3067458"/>
            <a:ext cx="2004185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en" sz="1800" dirty="0">
                <a:solidFill>
                  <a:schemeClr val="dk1"/>
                </a:solidFill>
                <a:latin typeface="Garamond" panose="02020404030301010803" pitchFamily="18" charset="0"/>
              </a:rPr>
              <a:t>Piyush Choudhary</a:t>
            </a:r>
            <a:endParaRPr sz="1800" dirty="0">
              <a:solidFill>
                <a:schemeClr val="dk1"/>
              </a:solidFill>
              <a:latin typeface="Garamond" panose="02020404030301010803" pitchFamily="18" charset="0"/>
            </a:endParaRPr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4294967295"/>
          </p:nvPr>
        </p:nvSpPr>
        <p:spPr>
          <a:xfrm>
            <a:off x="2093419" y="3572413"/>
            <a:ext cx="149293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PGDBA, IIM C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4294967295"/>
          </p:nvPr>
        </p:nvSpPr>
        <p:spPr>
          <a:xfrm>
            <a:off x="3860129" y="3572413"/>
            <a:ext cx="1543145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PGDBA, IIM C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 idx="4294967295"/>
          </p:nvPr>
        </p:nvSpPr>
        <p:spPr>
          <a:xfrm>
            <a:off x="5573049" y="3083418"/>
            <a:ext cx="1767439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1800" dirty="0">
                <a:solidFill>
                  <a:schemeClr val="dk1"/>
                </a:solidFill>
                <a:latin typeface="Garamond" panose="02020404030301010803" pitchFamily="18" charset="0"/>
              </a:rPr>
              <a:t>Abhishek Gupta</a:t>
            </a:r>
            <a:endParaRPr sz="1800" dirty="0">
              <a:solidFill>
                <a:schemeClr val="dk1"/>
              </a:solidFill>
              <a:latin typeface="Garamond" panose="02020404030301010803" pitchFamily="18" charset="0"/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4294967295"/>
          </p:nvPr>
        </p:nvSpPr>
        <p:spPr>
          <a:xfrm>
            <a:off x="7596128" y="3600763"/>
            <a:ext cx="1498389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PGDBA, IIM C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6" name="Google Shape;109;p17"/>
          <p:cNvSpPr txBox="1">
            <a:spLocks/>
          </p:cNvSpPr>
          <p:nvPr/>
        </p:nvSpPr>
        <p:spPr>
          <a:xfrm>
            <a:off x="7641659" y="3083317"/>
            <a:ext cx="1375557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1800" dirty="0" err="1">
                <a:solidFill>
                  <a:schemeClr val="dk1"/>
                </a:solidFill>
                <a:latin typeface="Garamond" panose="02020404030301010803" pitchFamily="18" charset="0"/>
              </a:rPr>
              <a:t>Pratesh</a:t>
            </a:r>
            <a:r>
              <a:rPr lang="en-US" sz="1800" dirty="0">
                <a:solidFill>
                  <a:schemeClr val="dk1"/>
                </a:solidFill>
                <a:latin typeface="Garamond" panose="02020404030301010803" pitchFamily="18" charset="0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Garamond" panose="02020404030301010803" pitchFamily="18" charset="0"/>
              </a:rPr>
              <a:t>Jhari</a:t>
            </a:r>
            <a:endParaRPr lang="en-US" sz="1800" dirty="0">
              <a:solidFill>
                <a:schemeClr val="dk1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Google Shape;110;p17"/>
          <p:cNvSpPr txBox="1">
            <a:spLocks/>
          </p:cNvSpPr>
          <p:nvPr/>
        </p:nvSpPr>
        <p:spPr>
          <a:xfrm>
            <a:off x="5717855" y="3601323"/>
            <a:ext cx="1498389" cy="11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spcAft>
                <a:spcPts val="1600"/>
              </a:spcAft>
              <a:buFont typeface="Roboto"/>
              <a:buNone/>
            </a:pPr>
            <a:r>
              <a:rPr lang="en-US" sz="1200" dirty="0">
                <a:solidFill>
                  <a:schemeClr val="dk2"/>
                </a:solidFill>
              </a:rPr>
              <a:t>PGDBA, IIM C</a:t>
            </a:r>
          </a:p>
        </p:txBody>
      </p:sp>
      <p:pic>
        <p:nvPicPr>
          <p:cNvPr id="8194" name="Picture 2" descr="C:\Users\pc\Desktop\New folder\abh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930" y="1332882"/>
            <a:ext cx="1555667" cy="168060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pc\Desktop\New folder\Abhishe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88" y="1350034"/>
            <a:ext cx="1609355" cy="168060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pc\Desktop\New folder\Piyus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715" y="1350034"/>
            <a:ext cx="1555667" cy="168060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pc\Desktop\New folder\Prates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557" y="1332882"/>
            <a:ext cx="1609355" cy="168918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pc\Desktop\New folder\deepanshi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59" y="1332881"/>
            <a:ext cx="1555667" cy="168060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+mj-lt"/>
              </a:rPr>
              <a:t>The </a:t>
            </a:r>
            <a:r>
              <a:rPr lang="en-IN" dirty="0">
                <a:solidFill>
                  <a:schemeClr val="lt1"/>
                </a:solidFill>
                <a:latin typeface="+mj-lt"/>
              </a:rPr>
              <a:t>S</a:t>
            </a:r>
            <a:r>
              <a:rPr lang="en" dirty="0">
                <a:solidFill>
                  <a:schemeClr val="lt1"/>
                </a:solidFill>
                <a:latin typeface="+mj-lt"/>
              </a:rPr>
              <a:t>olution</a:t>
            </a:r>
            <a:endParaRPr dirty="0">
              <a:solidFill>
                <a:schemeClr val="lt1"/>
              </a:solidFill>
              <a:latin typeface="+mj-lt"/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+mj-lt"/>
              </a:rPr>
              <a:t>Driving Digital Payments in Rural Infrastructure</a:t>
            </a:r>
            <a:endParaRPr sz="2400" dirty="0">
              <a:latin typeface="+mj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60" y="0"/>
            <a:ext cx="501904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080" y="2378100"/>
            <a:ext cx="361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2900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ECB1-407D-4DB4-B68E-9475CBAA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dirty="0">
                <a:latin typeface="Garamond" panose="02020404030301010803" pitchFamily="18" charset="0"/>
              </a:rPr>
              <a:t>Digital Appetite of Rural India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AA33B-6D0B-4931-B1A1-F2C5D3A28595}"/>
              </a:ext>
            </a:extLst>
          </p:cNvPr>
          <p:cNvSpPr txBox="1"/>
          <p:nvPr/>
        </p:nvSpPr>
        <p:spPr>
          <a:xfrm>
            <a:off x="503076" y="3352085"/>
            <a:ext cx="7846828" cy="132343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2"/>
                </a:solidFill>
                <a:latin typeface="Garamond" panose="02020404030301010803" pitchFamily="18" charset="0"/>
              </a:rPr>
              <a:t>Widespread Digital payments require a behavioural 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2"/>
                </a:solidFill>
                <a:latin typeface="Garamond" panose="02020404030301010803" pitchFamily="18" charset="0"/>
              </a:rPr>
              <a:t>P2P and P2M payments are largely done in cash and provide immense scope for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2"/>
                </a:solidFill>
                <a:latin typeface="Garamond" panose="02020404030301010803" pitchFamily="18" charset="0"/>
              </a:rPr>
              <a:t>Technologies like AEPS or payments through IVR are easy to use and can be adopted in rural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184D50-45C4-4957-945A-BD30790E4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024" y="790954"/>
            <a:ext cx="2765101" cy="25038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970B9C-EAB7-4A11-9BBA-1927641E60F9}"/>
              </a:ext>
            </a:extLst>
          </p:cNvPr>
          <p:cNvSpPr/>
          <p:nvPr/>
        </p:nvSpPr>
        <p:spPr>
          <a:xfrm>
            <a:off x="503076" y="1024521"/>
            <a:ext cx="5082362" cy="107721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Garamond" panose="02020404030301010803" pitchFamily="18" charset="0"/>
              </a:rPr>
              <a:t>Rural population constitutes 70% of the total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Garamond" panose="02020404030301010803" pitchFamily="18" charset="0"/>
              </a:rPr>
              <a:t>Only 35% can avail Branch Infrastructure in Rural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Garamond" panose="02020404030301010803" pitchFamily="18" charset="0"/>
              </a:rPr>
              <a:t>Only 18% can avail the ATM Facilities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Garamond" panose="02020404030301010803" pitchFamily="18" charset="0"/>
              </a:rPr>
              <a:t>Only 8% can make use of POS Infrastructure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CA6548-6DFD-4BE7-AE9C-A63AAF3C29D4}"/>
              </a:ext>
            </a:extLst>
          </p:cNvPr>
          <p:cNvSpPr txBox="1"/>
          <p:nvPr/>
        </p:nvSpPr>
        <p:spPr>
          <a:xfrm>
            <a:off x="522742" y="2541526"/>
            <a:ext cx="2335817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Gap needs to be filled!</a:t>
            </a:r>
          </a:p>
        </p:txBody>
      </p:sp>
    </p:spTree>
    <p:extLst>
      <p:ext uri="{BB962C8B-B14F-4D97-AF65-F5344CB8AC3E}">
        <p14:creationId xmlns:p14="http://schemas.microsoft.com/office/powerpoint/2010/main" val="2432070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964D-69BE-4713-AB37-AEC38B056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50" y="488250"/>
            <a:ext cx="8111490" cy="4090800"/>
          </a:xfrm>
        </p:spPr>
        <p:txBody>
          <a:bodyPr/>
          <a:lstStyle/>
          <a:p>
            <a:pPr algn="ctr"/>
            <a:r>
              <a:rPr lang="en-IN" dirty="0">
                <a:latin typeface="Garamond" panose="02020404030301010803" pitchFamily="18" charset="0"/>
              </a:rPr>
              <a:t>Opportunity Mapping in Rural Landscape</a:t>
            </a:r>
          </a:p>
        </p:txBody>
      </p:sp>
    </p:spTree>
    <p:extLst>
      <p:ext uri="{BB962C8B-B14F-4D97-AF65-F5344CB8AC3E}">
        <p14:creationId xmlns:p14="http://schemas.microsoft.com/office/powerpoint/2010/main" val="3589419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8D0B-08A6-40B3-B827-157A784B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Garamond" panose="02020404030301010803" pitchFamily="18" charset="0"/>
              </a:rPr>
              <a:t>Assumptions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A38DB-0E18-4539-8FAE-0C03A39A4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3006886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GDP indicates the size of economy and number of transactions</a:t>
            </a:r>
          </a:p>
          <a:p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Higher the literacy rate -&gt; easier to promote digital literacy</a:t>
            </a:r>
          </a:p>
          <a:p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Presence of basic amenities is a pre-requisite for adoption of digital payment methods - Electricity used as a proxy</a:t>
            </a:r>
          </a:p>
          <a:p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Existing exposure to mobile and internet services increases the ease of digital penetration</a:t>
            </a:r>
          </a:p>
          <a:p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More ATMs in a region -&gt;better banking facilities</a:t>
            </a:r>
          </a:p>
          <a:p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More ATMs in a region -&gt; more cash in the region -&gt; Potential market for promotion of digital payments</a:t>
            </a:r>
          </a:p>
          <a:p>
            <a:endParaRPr lang="en-IN" dirty="0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609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CAEC7-EB62-4269-A1A6-45B633C71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Garamond" panose="02020404030301010803" pitchFamily="18" charset="0"/>
              </a:rPr>
              <a:t>Key Indicators Used (State wise)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A9F53-8FE7-4071-BF32-C38377078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Number of ATM terminals per 1 Million Rural population</a:t>
            </a:r>
          </a:p>
          <a:p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Rural Literacy Rate</a:t>
            </a:r>
          </a:p>
          <a:p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Per Capita Rural GDP</a:t>
            </a:r>
          </a:p>
          <a:p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Percentage of Rural Internet Subscribers</a:t>
            </a:r>
          </a:p>
          <a:p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Percentage of Villages Electrified</a:t>
            </a:r>
          </a:p>
          <a:p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Percentage of Rural Mobile Subscribers</a:t>
            </a:r>
          </a:p>
        </p:txBody>
      </p:sp>
    </p:spTree>
    <p:extLst>
      <p:ext uri="{BB962C8B-B14F-4D97-AF65-F5344CB8AC3E}">
        <p14:creationId xmlns:p14="http://schemas.microsoft.com/office/powerpoint/2010/main" val="3252012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1FDB6-72AF-4B0A-AB10-EC728E71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dirty="0">
                <a:latin typeface="Garamond" panose="02020404030301010803" pitchFamily="18" charset="0"/>
              </a:rPr>
              <a:t>Rural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F60BA-1005-45ED-8CB1-63223EBDE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91212"/>
            <a:ext cx="5555814" cy="4451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4FB620-B24C-46EF-93D0-B39917252E30}"/>
              </a:ext>
            </a:extLst>
          </p:cNvPr>
          <p:cNvSpPr txBox="1"/>
          <p:nvPr/>
        </p:nvSpPr>
        <p:spPr>
          <a:xfrm>
            <a:off x="5730949" y="1392268"/>
            <a:ext cx="3072809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2"/>
                </a:solidFill>
                <a:latin typeface="Garamond" panose="020204040303010108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Population Data – 2011 Census</a:t>
            </a:r>
            <a:endParaRPr lang="en-IN" sz="1600" dirty="0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15A01-341F-438A-86AB-0D0E4B304532}"/>
              </a:ext>
            </a:extLst>
          </p:cNvPr>
          <p:cNvSpPr txBox="1"/>
          <p:nvPr/>
        </p:nvSpPr>
        <p:spPr>
          <a:xfrm>
            <a:off x="5770277" y="3454088"/>
            <a:ext cx="298774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IN" sz="1600" dirty="0">
                <a:solidFill>
                  <a:schemeClr val="bg2"/>
                </a:solidFill>
                <a:latin typeface="Garamond" panose="020204040303010108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Population growth rates across 2011-17</a:t>
            </a:r>
            <a:endParaRPr lang="en-IN" sz="1600" dirty="0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F0968-3116-4FEC-A5A3-E24F373900DA}"/>
              </a:ext>
            </a:extLst>
          </p:cNvPr>
          <p:cNvSpPr txBox="1"/>
          <p:nvPr/>
        </p:nvSpPr>
        <p:spPr>
          <a:xfrm>
            <a:off x="6098214" y="2357152"/>
            <a:ext cx="2367360" cy="615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bg2"/>
                </a:solidFill>
                <a:latin typeface="Garamond" panose="02020404030301010803" pitchFamily="18" charset="0"/>
              </a:rPr>
              <a:t>State</a:t>
            </a:r>
            <a:r>
              <a:rPr lang="en-IN" sz="1600" dirty="0">
                <a:solidFill>
                  <a:schemeClr val="bg2"/>
                </a:solidFill>
                <a:latin typeface="Garamond" panose="02020404030301010803" pitchFamily="18" charset="0"/>
              </a:rPr>
              <a:t> wise Rural Population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731AA0-BFE6-4BA9-AD8C-53A87691BA4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7281894" y="1730822"/>
            <a:ext cx="0" cy="626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933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Garamond" panose="02020404030301010803" pitchFamily="18" charset="0"/>
              </a:rPr>
              <a:t>Per Capita Rural GDP</a:t>
            </a:r>
          </a:p>
        </p:txBody>
      </p:sp>
      <p:pic>
        <p:nvPicPr>
          <p:cNvPr id="7170" name="Picture 2" descr="C:\Users\pc\Downloads\perCapitaGD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3" y="673769"/>
            <a:ext cx="5421937" cy="446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F2E070-F788-4C07-9CC6-765B62F48757}"/>
              </a:ext>
            </a:extLst>
          </p:cNvPr>
          <p:cNvSpPr txBox="1"/>
          <p:nvPr/>
        </p:nvSpPr>
        <p:spPr>
          <a:xfrm>
            <a:off x="5443871" y="882502"/>
            <a:ext cx="3480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Sector Wise GDP Break up of States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B5D615-A1AD-4C88-8FBF-853DC219D7A4}"/>
              </a:ext>
            </a:extLst>
          </p:cNvPr>
          <p:cNvSpPr/>
          <p:nvPr/>
        </p:nvSpPr>
        <p:spPr>
          <a:xfrm>
            <a:off x="5624623" y="1562986"/>
            <a:ext cx="1127051" cy="4146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Rural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22FE77-D524-499E-99DE-A9865E83A8B2}"/>
              </a:ext>
            </a:extLst>
          </p:cNvPr>
          <p:cNvSpPr/>
          <p:nvPr/>
        </p:nvSpPr>
        <p:spPr>
          <a:xfrm>
            <a:off x="7573926" y="1562986"/>
            <a:ext cx="1127051" cy="4146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Urban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681C0-BED5-4759-A9A1-D444039F36EF}"/>
              </a:ext>
            </a:extLst>
          </p:cNvPr>
          <p:cNvSpPr/>
          <p:nvPr/>
        </p:nvSpPr>
        <p:spPr>
          <a:xfrm>
            <a:off x="5443870" y="2137144"/>
            <a:ext cx="1620282" cy="935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Agriculture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Agriculture &amp; allied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Mining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52BA4B-7F9E-4CA2-98E2-9948A3FBA254}"/>
              </a:ext>
            </a:extLst>
          </p:cNvPr>
          <p:cNvSpPr/>
          <p:nvPr/>
        </p:nvSpPr>
        <p:spPr>
          <a:xfrm>
            <a:off x="7304567" y="2137144"/>
            <a:ext cx="1620283" cy="935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</a:rPr>
              <a:t>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663F8D-7F31-49EC-B425-531F30B946F3}"/>
              </a:ext>
            </a:extLst>
          </p:cNvPr>
          <p:cNvSpPr/>
          <p:nvPr/>
        </p:nvSpPr>
        <p:spPr>
          <a:xfrm>
            <a:off x="5443870" y="3323325"/>
            <a:ext cx="3349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GDP of Indian States (2016-17)</a:t>
            </a:r>
            <a:endParaRPr lang="en-IN" dirty="0">
              <a:solidFill>
                <a:schemeClr val="bg2"/>
              </a:solidFill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82009B-9F27-45E7-923A-4EC5CCE97FD2}"/>
              </a:ext>
            </a:extLst>
          </p:cNvPr>
          <p:cNvSpPr/>
          <p:nvPr/>
        </p:nvSpPr>
        <p:spPr>
          <a:xfrm>
            <a:off x="5443870" y="3799333"/>
            <a:ext cx="348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GDP Growth Rate for 2017-18</a:t>
            </a:r>
            <a:r>
              <a:rPr lang="en-IN" dirty="0">
                <a:solidFill>
                  <a:schemeClr val="bg2"/>
                </a:solidFill>
                <a:latin typeface="Garamond" panose="02020404030301010803" pitchFamily="18" charset="0"/>
                <a:ea typeface="+mn-ea"/>
                <a:cs typeface="+mn-cs"/>
              </a:rPr>
              <a:t> – 6.5%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5A376B8-9A27-4913-BE9A-B9134FE4515E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6499902" y="878526"/>
            <a:ext cx="372707" cy="9962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1EA03EB-8622-4256-8EC9-0ADA0DA60B58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7474553" y="900086"/>
            <a:ext cx="372707" cy="9530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55014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Custom 1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1294</Words>
  <Application>Microsoft Office PowerPoint</Application>
  <PresentationFormat>On-screen Show (16:9)</PresentationFormat>
  <Paragraphs>225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Garamond</vt:lpstr>
      <vt:lpstr>Roboto</vt:lpstr>
      <vt:lpstr>Times New Roman</vt:lpstr>
      <vt:lpstr>Material</vt:lpstr>
      <vt:lpstr>1_Material</vt:lpstr>
      <vt:lpstr> Data Scouts Think | Create | Innovate  NPCI Fintech Hackathon</vt:lpstr>
      <vt:lpstr>Objective : Opportunity Mapping for Promotion of UPI in India</vt:lpstr>
      <vt:lpstr>The Solution</vt:lpstr>
      <vt:lpstr>Digital Appetite of Rural India</vt:lpstr>
      <vt:lpstr>Opportunity Mapping in Rural Landscape</vt:lpstr>
      <vt:lpstr>Assumptions </vt:lpstr>
      <vt:lpstr>Key Indicators Used (State wise)</vt:lpstr>
      <vt:lpstr>Rural Population</vt:lpstr>
      <vt:lpstr>Per Capita Rural GDP</vt:lpstr>
      <vt:lpstr>ATM data</vt:lpstr>
      <vt:lpstr>Rural Mobile Subscribers</vt:lpstr>
      <vt:lpstr>Rural Literacy Rate</vt:lpstr>
      <vt:lpstr>Rural Internet Subscribers</vt:lpstr>
      <vt:lpstr>Villages Electrified</vt:lpstr>
      <vt:lpstr>Digital Index</vt:lpstr>
      <vt:lpstr>Digital Index</vt:lpstr>
      <vt:lpstr>Whom to Target?</vt:lpstr>
      <vt:lpstr>Feature Engineering on POS data and Modelling</vt:lpstr>
      <vt:lpstr>Feature Importance to identify Merchants with high propensity to convert to UPI</vt:lpstr>
      <vt:lpstr>How Customer Clusters were built?</vt:lpstr>
      <vt:lpstr>Number of Clusters</vt:lpstr>
      <vt:lpstr>Why would banks and merchants move from POS machines to UPI?</vt:lpstr>
      <vt:lpstr>PowerPoint Presentation</vt:lpstr>
      <vt:lpstr>PowerPoint Presentation</vt:lpstr>
      <vt:lpstr>Propensity of Adoption of Payment Technologies in India</vt:lpstr>
      <vt:lpstr>Promotions, Incentives and Loyalty Programmes</vt:lpstr>
      <vt:lpstr>Future Scope</vt:lpstr>
      <vt:lpstr>References </vt:lpstr>
      <vt:lpstr>The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Tarun Kumar Yadav</cp:lastModifiedBy>
  <cp:revision>59</cp:revision>
  <dcterms:modified xsi:type="dcterms:W3CDTF">2019-01-17T08:38:37Z</dcterms:modified>
</cp:coreProperties>
</file>